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33" r:id="rId2"/>
    <p:sldId id="351" r:id="rId3"/>
    <p:sldId id="258" r:id="rId4"/>
    <p:sldId id="330" r:id="rId5"/>
    <p:sldId id="316" r:id="rId6"/>
    <p:sldId id="319" r:id="rId7"/>
    <p:sldId id="328" r:id="rId8"/>
    <p:sldId id="350" r:id="rId9"/>
    <p:sldId id="352" r:id="rId10"/>
    <p:sldId id="353" r:id="rId11"/>
    <p:sldId id="259" r:id="rId12"/>
    <p:sldId id="331" r:id="rId13"/>
    <p:sldId id="256" r:id="rId14"/>
    <p:sldId id="260" r:id="rId15"/>
    <p:sldId id="261" r:id="rId16"/>
    <p:sldId id="262" r:id="rId17"/>
    <p:sldId id="359" r:id="rId18"/>
    <p:sldId id="265" r:id="rId19"/>
    <p:sldId id="263" r:id="rId20"/>
    <p:sldId id="357" r:id="rId21"/>
    <p:sldId id="368" r:id="rId22"/>
    <p:sldId id="266" r:id="rId23"/>
    <p:sldId id="264" r:id="rId24"/>
    <p:sldId id="358" r:id="rId25"/>
    <p:sldId id="377" r:id="rId26"/>
    <p:sldId id="332" r:id="rId27"/>
    <p:sldId id="343" r:id="rId28"/>
    <p:sldId id="342" r:id="rId29"/>
    <p:sldId id="336" r:id="rId30"/>
    <p:sldId id="337" r:id="rId31"/>
    <p:sldId id="338" r:id="rId32"/>
    <p:sldId id="339" r:id="rId33"/>
    <p:sldId id="349" r:id="rId34"/>
    <p:sldId id="267" r:id="rId35"/>
    <p:sldId id="340" r:id="rId36"/>
    <p:sldId id="344" r:id="rId37"/>
    <p:sldId id="362" r:id="rId38"/>
    <p:sldId id="363" r:id="rId39"/>
    <p:sldId id="367" r:id="rId40"/>
    <p:sldId id="364" r:id="rId41"/>
    <p:sldId id="341" r:id="rId42"/>
    <p:sldId id="365" r:id="rId43"/>
    <p:sldId id="369" r:id="rId44"/>
    <p:sldId id="346" r:id="rId45"/>
    <p:sldId id="366" r:id="rId46"/>
    <p:sldId id="345" r:id="rId47"/>
    <p:sldId id="348" r:id="rId48"/>
    <p:sldId id="375" r:id="rId49"/>
    <p:sldId id="371" r:id="rId50"/>
    <p:sldId id="372" r:id="rId51"/>
    <p:sldId id="334" r:id="rId52"/>
    <p:sldId id="347" r:id="rId53"/>
    <p:sldId id="354" r:id="rId54"/>
    <p:sldId id="373" r:id="rId55"/>
    <p:sldId id="335" r:id="rId56"/>
    <p:sldId id="370" r:id="rId57"/>
    <p:sldId id="374" r:id="rId58"/>
    <p:sldId id="376" r:id="rId59"/>
    <p:sldId id="379" r:id="rId60"/>
    <p:sldId id="378" r:id="rId61"/>
    <p:sldId id="360" r:id="rId62"/>
    <p:sldId id="361" r:id="rId63"/>
    <p:sldId id="35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8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13:19:41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1841 2632 0,'-1'103'0,"-1"1"0,-2-2 0,-1 1 0,-1-2 0,-2 0 0,-1-1 0,-1-1 0,-2-1 0,-1-2 0,-2-1 0,-1-2 0,-1-2 0,-1-2 0,-2-2 0,0-2 0,-2-3 0,-1-2 0,-1-3 0,-1-2 0,-1-4 0,-1-2 0,-1-4 0,-1-2 0,0-4 0,-2-3 0,0-4 0,-1-3 0,0-4 0,-1-4 0,-1-3 0,0-4 0,-1-4 0,0-4 0,0-4 0,-1-4 0,1-4 0,-1-4 0,0-4 0,-1-4 0,1-4 0,0-4 0,0-4 0,0-4 0,1-4 0,0-4 0,0-4 0,0-4 0,1-4 0,0-4 0,1-3 0,1-4 0,0-4 0,1-3 0,0-4 0,2-3 0,0-4 0,1-2 0,1-4 0,1-2 0,1-4 0,1-2 0,1-3 0,1-2 0,1-3 0,2-2 0,1-2 0,1-2 0,1-2 0,1-2 0,2-1 0,1-2 0,2-1 0,1-1 0,1-1 0,2 0 0,1-2 0,1 1 0,2-2 0,1 1 0,2 0 0,1 0 0,2 0 0,1 1 0,1 0 0,2 1 0,1 1 0,1 1 0,2 1 0,1 2 0,2 2 0,1 1 0,1 2 0,1 1 0,1 3 0,2 3 0,1 1 0,1 3 0,1 3 0,1 3 0,1 2 0,1 3 0,1 4 0,1 2 0,0 4 0,2 4 0,0 2 0,1 5 0,0 3 0,1 3 0,1 5 0,0 3 0,1 4 0,0 4 0,0 4 0,0 3 0,1 5 0,0 4 0,0 4 0,0 4 0,1 4 0,-1 4 0,0 4 0,-1 4 0,1 5 0,-1 3 0,0 4 0,0 4 0,-1 4 0,0 3 0,-1 5 0,-1 3 0,0 3 0,-1 5 0,0 2 0,-2 4 0,0 4 0,-1 2 0,-1 4 0,-1 3 0,-1 2 0,-1 3 0,-1 3 0,-1 3 0,-2 1 0,0 3 0,-2 3 0,-1 1 0,-1 2 0,-1 1 0,-2 2 0,-1 2 0,-2 1 0,-1 1 0,-1 1 0,-2 1 0,-1 0 0,-1 1 0,-2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3T13:19:53.8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1205 235,'-129'-59,"-169"-54,184 87,24 6,73 16,1 0,-2 1,1 0,0 2,-1 0,1 1,-32 3,39-1,-1 1,0 0,1 0,-1 1,1 0,0 1,1 0,-1 1,1 0,0 0,0 1,1 0,-10 11,-9 11,2 2,1 1,1 1,2 1,-23 50,30-57,3-5,0 0,1 1,2 0,0 0,-9 48,11-22,1-16,0 52,5-73,1 1,0-1,1 1,1-1,0 0,1 1,8 18,16 38,-22-49,2-1,0 0,1 0,1-1,23 32,110 113,-131-152,1 0,0-1,1 0,0-1,1 0,-1-1,1-1,1 0,0-1,0-1,19 4,0-3,1-1,0-1,0-2,41-4,-52 0,0-2,0-1,-1-1,0-1,0-1,0-1,35-19,-1-6,12-7,-60 36,0-1,-1 0,0 0,0-1,-1 0,1-1,-2 0,1 0,-1-1,0 0,-1 0,0 0,-1-1,0 0,0 0,3-11,5-19,-2 0,11-78,-19 104,3-44,-3 0,-4-76,-1 37,1 86,0 0,-1 0,0 0,-1 1,0-1,-1 1,0 0,-1 0,0 0,-7-10,3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5T22:55:47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1488 112,'-60'-19,"-1"2,-1 2,-1 1,-1 2,-127-11,99 16,-1 2,-103 5,187 0,0 1,0 0,1 0,-1 1,0 0,1-1,-1 2,-11 4,8-2,0 0,0 1,1 0,-15 11,-6 5,2 1,1 0,2 2,-44 51,-50 113,27 7,82-169,-11 51,21-70,1 0,0 1,1-1,1 0,0 1,0-1,1 0,1 1,0-1,8 13,-3-11,0 0,1-1,1 0,0 0,1 0,0-1,1 0,20 11,10 2,63 24,-97-42,152 58,-119-47,0-1,47 9,-71-19,1-1,0 0,0 0,0-1,1-1,31-1,107-17,-142 15,0 0,1-1,-2 0,1 0,-1-1,0 0,0-1,19-10,-16 6,0-1,-1 1,-1-2,0 0,17-18,23-29,105-102,-127 132,37-33,-67 58,0 0,0 0,-1 0,0 0,0 0,0-1,-1 1,1-7,0-5,-2-16,0 16,0-5,-8-38,6 52,0 0,-1 0,0 0,0 1,-1-1,-1 0,0 1,0 0,-7-7,-22-17,-25-23,56 51,1 0,-1 0,1 0,-1 1,0-1,0 1,0-1,0 1,-1 0,-4-2,-3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5T23:16:39.1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1488 112,'-60'-19,"-1"2,-1 2,-1 1,-1 2,-127-11,99 16,-1 2,-103 5,187 0,0 1,0 0,1 0,-1 1,0 0,1-1,-1 2,-11 4,8-2,0 0,0 1,1 0,-15 11,-6 5,2 1,1 0,2 2,-44 51,-50 113,27 7,82-169,-11 51,21-70,1 0,0 1,1-1,1 0,0 1,0-1,1 0,1 1,0-1,8 13,-3-11,0 0,1-1,1 0,0 0,1 0,0-1,1 0,20 11,10 2,63 24,-97-42,152 58,-119-47,0-1,47 9,-71-19,1-1,0 0,0 0,0-1,1-1,31-1,107-17,-142 15,0 0,1-1,-2 0,1 0,-1-1,0 0,0-1,19-10,-16 6,0-1,-1 1,-1-2,0 0,17-18,23-29,105-102,-127 132,37-33,-67 58,0 0,0 0,-1 0,0 0,0 0,0-1,-1 1,1-7,0-5,-2-16,0 16,0-5,-8-38,6 52,0 0,-1 0,0 0,0 1,-1-1,-1 0,0 1,0 0,-7-7,-22-17,-25-23,56 51,1 0,-1 0,1 0,-1 1,0-1,0 1,0-1,0 1,-1 0,-4-2,-3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5T23:16:47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1488 112,'-60'-19,"-1"2,-1 2,-1 1,-1 2,-127-11,99 16,-1 2,-103 5,187 0,0 1,0 0,1 0,-1 1,0 0,1-1,-1 2,-11 4,8-2,0 0,0 1,1 0,-15 11,-6 5,2 1,1 0,2 2,-44 51,-50 113,27 7,82-169,-11 51,21-70,1 0,0 1,1-1,1 0,0 1,0-1,1 0,1 1,0-1,8 13,-3-11,0 0,1-1,1 0,0 0,1 0,0-1,1 0,20 11,10 2,63 24,-97-42,152 58,-119-47,0-1,47 9,-71-19,1-1,0 0,0 0,0-1,1-1,31-1,107-17,-142 15,0 0,1-1,-2 0,1 0,-1-1,0 0,0-1,19-10,-16 6,0-1,-1 1,-1-2,0 0,17-18,23-29,105-102,-127 132,37-33,-67 58,0 0,0 0,-1 0,0 0,0 0,0-1,-1 1,1-7,0-5,-2-16,0 16,0-5,-8-38,6 52,0 0,-1 0,0 0,0 1,-1-1,-1 0,0 1,0 0,-7-7,-22-17,-25-23,56 51,1 0,-1 0,1 0,-1 1,0-1,0 1,0-1,0 1,-1 0,-4-2,-3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90A97-6ED5-46F4-851B-9C966D1FF9C3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32071-A4E0-4BC7-ADC0-95F3134361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0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59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32071-A4E0-4BC7-ADC0-95F31343614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68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32071-A4E0-4BC7-ADC0-95F313436142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74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32071-A4E0-4BC7-ADC0-95F313436142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63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9763-E848-25AF-A20E-2C10FEDCA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1B45F-C16A-D89E-B235-4689C2DC1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FC0A-9663-DBD7-F3DF-7AC41955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53F7C-3B29-7D62-6FEB-F76FB56F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26B47-520D-28B1-73D1-E6540D7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18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D2E2-E0B9-7CC0-363D-9354CB39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40E1E-50CB-AE3C-31B2-076D349DC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5A698-801E-225F-E72A-1992A91C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77777-240E-0195-ADE8-8EFE7278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6620C-5E1E-C0DA-AF2B-32403A73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46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6BA26A-9ECB-370F-EA2C-713A41DD2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FDE88-10C9-30D2-66EC-3E013B62B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B60F9-D64F-FE45-28A4-EF2F9062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0150-5D80-9E9C-8419-454E3E01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306F8-F814-BE45-E3E3-946948F7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966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2 line heading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103714CA-C107-6C53-164B-7684E018B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5" y="620713"/>
            <a:ext cx="8569324" cy="9366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4000"/>
              </a:lnSpc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9B2B995B-DEF8-013B-3199-AE984F4AD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1808163"/>
            <a:ext cx="11522074" cy="4333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5396710A-F47F-FE8D-FAAA-437C5A068F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2528889"/>
            <a:ext cx="12192000" cy="4329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3" orient="horz" pos="1593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913">
          <p15:clr>
            <a:srgbClr val="FBAE40"/>
          </p15:clr>
        </p15:guide>
        <p15:guide id="6" orient="horz" pos="39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column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8569325" cy="1309687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4DF7C209-22A4-AA9A-CF62-77EB4EE0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8569325" cy="4321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334C-9C17-EF49-57DA-8AA093D4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C164-C8A4-5F32-5377-ADB5F256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3A067-9E88-B029-F7DF-576D7A0D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6425D-1B59-8759-CFD2-B5FB8988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E3E7-258D-F974-967D-507841E6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45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B24B-3C40-6C0D-9D26-0F0241B7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BE8A7-4D60-179C-DE27-300356775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7E02C-2AAA-48D3-8A6A-1599365D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D0D1B-4523-26F4-EAD2-4BDD791A6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DD054-0F97-ADBC-BB18-E32594F9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64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B7AD-EAE7-6F1E-B857-30E3CA99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78A92-7512-14E9-8FA0-B6755F2EA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15EC4-EAAD-EC6F-F541-2E5F2941A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EB5E-EC99-6292-D4A2-16344372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483B1-A253-829D-C43B-B2ACF571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917F9-9664-A4AA-B256-704DDF21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56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9A78-FA00-079E-CF4B-B551B47A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DCBE8-BCA0-B299-9620-11EDDDF4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20827-1C48-0B13-11B7-89354FBDB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289AB-963F-D162-E61D-DCA5704BC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4CC69-838E-10EC-E311-E9205CFF3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37FEE-44E7-87F0-2BE8-7A8E74EB0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AC559-DEFD-CC68-00DB-FD827407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850A7-97A1-9B2D-9B7A-B323DADD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13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16A9-A264-13F7-4D29-E6E21B05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3560D-8DA4-A734-AE55-CDC2931B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C9B76-82F5-AA8F-CA89-0B927829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8511D-F1A2-EAA3-6439-535F066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35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AAE1D-3E39-D8B5-6861-680FD1633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DE579-97A5-3C27-FC87-50BCBFCF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F083D-3A9A-1463-FC50-3F2A378C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9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16AB-66AE-8719-A1E2-2CE01FF1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E125E-A099-19E4-7404-7B8AF9B5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7117A-45FB-2944-E424-8DCC97F21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B5CF0-685B-1699-9B1C-108D6281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A0A0B-6CEF-E53F-60EE-12DA32DE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E413C-A80D-E4F9-6245-D6AAC766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582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A144-E007-A514-20BD-44FD74FF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BFB32-BEDB-D895-29C5-98F07D6CB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F431D-84C3-FEAE-CFF5-92B2C7DF1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084C-FB56-AF9D-0AB1-5359B298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80DF-5991-D64B-615A-58B59DFD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3C7E2-8CC9-58FE-8282-9EF62C86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92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33AEA5-5F19-B6C9-0691-B8DF8074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773F7-0552-7552-B383-299A095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A93B0-BD79-85CE-E4EB-189D7BD0F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03CCAF-7D14-4FC8-9D21-6B32D9B633F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8A518-8925-80E8-3A4B-74DA4FD19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2D634-0A75-6CF8-5FCC-13198D3F3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6AFD7-79F9-4E11-A918-0321A9028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35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0.png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0.png"/><Relationship Id="rId4" Type="http://schemas.openxmlformats.org/officeDocument/2006/relationships/customXml" Target="../ink/ink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5" Type="http://schemas.openxmlformats.org/officeDocument/2006/relationships/image" Target="../media/image5.jpe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3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2.emf"/><Relationship Id="rId4" Type="http://schemas.openxmlformats.org/officeDocument/2006/relationships/image" Target="../media/image79.e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8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1F495-54C3-D288-0493-C7840C53D0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anatomical images to functional models 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05A197-0DCF-3A40-5658-DB56EBD623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Harvey Davis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282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4E66-1519-C8D4-1C81-BE1FA1F7F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4481"/>
            <a:ext cx="10515600" cy="54824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Use case </a:t>
            </a:r>
          </a:p>
          <a:p>
            <a:pPr marL="0" indent="0">
              <a:buNone/>
            </a:pPr>
            <a:r>
              <a:rPr lang="en-US" dirty="0"/>
              <a:t>We want to produce a model of blood flow control (at a microvascular level) in skeletal muscle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- what do we need…?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good representation of </a:t>
            </a:r>
            <a:r>
              <a:rPr lang="en-US" b="1" dirty="0"/>
              <a:t>physiology</a:t>
            </a:r>
            <a:r>
              <a:rPr lang="en-US" dirty="0"/>
              <a:t> (</a:t>
            </a:r>
            <a:r>
              <a:rPr lang="en-US" dirty="0" err="1"/>
              <a:t>ie</a:t>
            </a:r>
            <a:r>
              <a:rPr lang="en-US" dirty="0"/>
              <a:t> physiological vessel diameters, blood pressure)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with high enough </a:t>
            </a:r>
            <a:r>
              <a:rPr lang="en-US" b="1" dirty="0"/>
              <a:t>spatial</a:t>
            </a:r>
            <a:r>
              <a:rPr lang="en-US" dirty="0"/>
              <a:t> </a:t>
            </a:r>
            <a:r>
              <a:rPr lang="en-US" b="1" dirty="0"/>
              <a:t>resolution</a:t>
            </a:r>
            <a:r>
              <a:rPr lang="en-US" dirty="0"/>
              <a:t> to find the anatomy and resolve the diameter of </a:t>
            </a:r>
            <a:r>
              <a:rPr lang="en-US" dirty="0" err="1"/>
              <a:t>microvessel</a:t>
            </a:r>
            <a:r>
              <a:rPr lang="en-US" dirty="0"/>
              <a:t> lumens (&lt;3-20 </a:t>
            </a:r>
            <a:r>
              <a:rPr lang="el-GR" dirty="0"/>
              <a:t>μ</a:t>
            </a:r>
            <a:r>
              <a:rPr lang="en-US" dirty="0"/>
              <a:t>m)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fast enough acquisition rate that we can we can achieve a good </a:t>
            </a:r>
            <a:r>
              <a:rPr lang="en-US" b="1" dirty="0"/>
              <a:t>temporal resolution </a:t>
            </a:r>
            <a:r>
              <a:rPr lang="en-US" dirty="0"/>
              <a:t>in order to measure changes in diameter in real time (over minutes)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large enough dataset to encompass all required anatomy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ground truth measurement of blood flow </a:t>
            </a:r>
            <a:r>
              <a:rPr lang="en-US" b="1" dirty="0"/>
              <a:t>function </a:t>
            </a:r>
            <a:r>
              <a:rPr lang="en-US" dirty="0"/>
              <a:t>and how this changes after contraction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Localization of pericytes and smooth muscle cells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08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1E54-487E-FF24-E7C0-31D6F7A3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90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D66D-5725-DD55-C2AA-3E2111A6B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99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required data cannot be generated simultaneously, nor by the same techniques </a:t>
            </a:r>
          </a:p>
          <a:p>
            <a:pPr marL="0" indent="0" algn="ctr">
              <a:buNone/>
            </a:pPr>
            <a:r>
              <a:rPr lang="en-US" i="1" dirty="0"/>
              <a:t>(</a:t>
            </a:r>
            <a:r>
              <a:rPr lang="en-US" i="1" dirty="0" err="1"/>
              <a:t>ie</a:t>
            </a:r>
            <a:r>
              <a:rPr lang="en-US" i="1" dirty="0"/>
              <a:t> receptor localization would be imaged in a different way to measuring blood flow)</a:t>
            </a:r>
            <a:endParaRPr lang="en-GB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F8A90F-94DB-08F2-CBC7-3C040B623F63}"/>
              </a:ext>
            </a:extLst>
          </p:cNvPr>
          <p:cNvSpPr txBox="1">
            <a:spLocks/>
          </p:cNvSpPr>
          <p:nvPr/>
        </p:nvSpPr>
        <p:spPr>
          <a:xfrm>
            <a:off x="838200" y="3524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solution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E78B8B-9625-7309-7392-3F556C44D2A8}"/>
              </a:ext>
            </a:extLst>
          </p:cNvPr>
          <p:cNvSpPr txBox="1">
            <a:spLocks/>
          </p:cNvSpPr>
          <p:nvPr/>
        </p:nvSpPr>
        <p:spPr>
          <a:xfrm>
            <a:off x="838200" y="4969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The solution – we need to understand the principles of experimental microscopy in physiological research, so that we can generate the appropriate combination of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61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09F0-FAB1-81DA-0601-B18BFD27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500312"/>
            <a:ext cx="11308397" cy="1309687"/>
          </a:xfrm>
        </p:spPr>
        <p:txBody>
          <a:bodyPr/>
          <a:lstStyle/>
          <a:p>
            <a:r>
              <a:rPr lang="en-US" dirty="0"/>
              <a:t>How would we approach looking at skeletal muscle blood flow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C87F0-9522-75C7-7AEB-67C902F70EDD}"/>
              </a:ext>
            </a:extLst>
          </p:cNvPr>
          <p:cNvSpPr txBox="1"/>
          <p:nvPr/>
        </p:nvSpPr>
        <p:spPr>
          <a:xfrm>
            <a:off x="385762" y="3840478"/>
            <a:ext cx="10302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1) A good representation of </a:t>
            </a:r>
            <a:r>
              <a:rPr lang="en-US" sz="2400" b="1" dirty="0"/>
              <a:t>physiology</a:t>
            </a:r>
            <a:r>
              <a:rPr lang="en-US" sz="2400" dirty="0"/>
              <a:t> (</a:t>
            </a:r>
            <a:r>
              <a:rPr lang="en-US" sz="2400" dirty="0" err="1"/>
              <a:t>ie</a:t>
            </a:r>
            <a:r>
              <a:rPr lang="en-US" sz="2400" dirty="0"/>
              <a:t> physiological vessel diameters, blood pressure)</a:t>
            </a:r>
          </a:p>
        </p:txBody>
      </p:sp>
    </p:spTree>
    <p:extLst>
      <p:ext uri="{BB962C8B-B14F-4D97-AF65-F5344CB8AC3E}">
        <p14:creationId xmlns:p14="http://schemas.microsoft.com/office/powerpoint/2010/main" val="149838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8E2B-F7AB-4EE9-8F45-92E2215A5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630936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The basics – choosing a physiological preparation to work with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AEE7C-2F47-C29D-C992-D277ECA03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151" y="3081920"/>
            <a:ext cx="1754943" cy="1655762"/>
          </a:xfrm>
        </p:spPr>
        <p:txBody>
          <a:bodyPr>
            <a:normAutofit/>
          </a:bodyPr>
          <a:lstStyle/>
          <a:p>
            <a:r>
              <a:rPr lang="en-US" sz="1800" dirty="0"/>
              <a:t>Induced pluripotent stem cells</a:t>
            </a:r>
            <a:endParaRPr lang="en-GB" sz="1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766ABA-25A6-67B4-2283-C070F45D5E69}"/>
              </a:ext>
            </a:extLst>
          </p:cNvPr>
          <p:cNvSpPr txBox="1">
            <a:spLocks/>
          </p:cNvSpPr>
          <p:nvPr/>
        </p:nvSpPr>
        <p:spPr>
          <a:xfrm>
            <a:off x="1846120" y="3081920"/>
            <a:ext cx="177096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Primary isolated cells or cell culture </a:t>
            </a:r>
            <a:endParaRPr lang="en-GB" sz="1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CD3D432-5BAA-4141-6714-B7E1224FEFB2}"/>
              </a:ext>
            </a:extLst>
          </p:cNvPr>
          <p:cNvSpPr txBox="1">
            <a:spLocks/>
          </p:cNvSpPr>
          <p:nvPr/>
        </p:nvSpPr>
        <p:spPr>
          <a:xfrm>
            <a:off x="3603837" y="3081920"/>
            <a:ext cx="141074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Cell lines</a:t>
            </a:r>
            <a:endParaRPr lang="en-GB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C4368-9EBD-5042-196A-A1BA99B63AE5}"/>
              </a:ext>
            </a:extLst>
          </p:cNvPr>
          <p:cNvSpPr txBox="1"/>
          <p:nvPr/>
        </p:nvSpPr>
        <p:spPr>
          <a:xfrm>
            <a:off x="2289297" y="2021747"/>
            <a:ext cx="1141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In vitro</a:t>
            </a:r>
          </a:p>
          <a:p>
            <a:pPr algn="ctr"/>
            <a:r>
              <a:rPr lang="en-US" dirty="0"/>
              <a:t>“In glass”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083E3-16C9-F76F-299C-ABA02F8A52AE}"/>
              </a:ext>
            </a:extLst>
          </p:cNvPr>
          <p:cNvSpPr txBox="1"/>
          <p:nvPr/>
        </p:nvSpPr>
        <p:spPr>
          <a:xfrm>
            <a:off x="5855780" y="2013735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Ex vivo </a:t>
            </a:r>
            <a:r>
              <a:rPr lang="en-US" b="1" dirty="0"/>
              <a:t>(and </a:t>
            </a:r>
            <a:r>
              <a:rPr lang="en-US" b="1" i="1" dirty="0"/>
              <a:t>in situ</a:t>
            </a:r>
            <a:r>
              <a:rPr lang="en-US" b="1" dirty="0"/>
              <a:t>)</a:t>
            </a:r>
            <a:endParaRPr lang="en-US" b="1" i="1" dirty="0"/>
          </a:p>
          <a:p>
            <a:pPr algn="ctr"/>
            <a:r>
              <a:rPr lang="en-US" dirty="0"/>
              <a:t>“Out of the living”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68EA6-C46B-539C-9996-4AD0B5FB4387}"/>
              </a:ext>
            </a:extLst>
          </p:cNvPr>
          <p:cNvSpPr txBox="1"/>
          <p:nvPr/>
        </p:nvSpPr>
        <p:spPr>
          <a:xfrm>
            <a:off x="9545816" y="1997336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In vivo</a:t>
            </a:r>
          </a:p>
          <a:p>
            <a:pPr algn="ctr"/>
            <a:r>
              <a:rPr lang="en-US" dirty="0"/>
              <a:t>“In the living”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393ADDA-14F2-CC06-847F-30FFC88DEFEE}"/>
              </a:ext>
            </a:extLst>
          </p:cNvPr>
          <p:cNvSpPr txBox="1">
            <a:spLocks/>
          </p:cNvSpPr>
          <p:nvPr/>
        </p:nvSpPr>
        <p:spPr>
          <a:xfrm>
            <a:off x="5262005" y="2991039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Live preparations</a:t>
            </a:r>
            <a:endParaRPr lang="en-GB" sz="18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629B624-9C50-671A-0198-376499B0A112}"/>
              </a:ext>
            </a:extLst>
          </p:cNvPr>
          <p:cNvSpPr txBox="1">
            <a:spLocks/>
          </p:cNvSpPr>
          <p:nvPr/>
        </p:nvSpPr>
        <p:spPr>
          <a:xfrm>
            <a:off x="6990528" y="2991039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“Fixed” tissue preparations</a:t>
            </a:r>
            <a:endParaRPr lang="en-GB" sz="1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2CD36-34B2-11D1-328C-615E29218046}"/>
              </a:ext>
            </a:extLst>
          </p:cNvPr>
          <p:cNvCxnSpPr>
            <a:cxnSpLocks/>
          </p:cNvCxnSpPr>
          <p:nvPr/>
        </p:nvCxnSpPr>
        <p:spPr>
          <a:xfrm>
            <a:off x="1893254" y="3081920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2F7007-D5F9-0E90-918A-695D83B29A4D}"/>
              </a:ext>
            </a:extLst>
          </p:cNvPr>
          <p:cNvCxnSpPr>
            <a:cxnSpLocks/>
          </p:cNvCxnSpPr>
          <p:nvPr/>
        </p:nvCxnSpPr>
        <p:spPr>
          <a:xfrm>
            <a:off x="3541851" y="3081920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229DE5-7E7D-BD40-844E-867DA04C6720}"/>
              </a:ext>
            </a:extLst>
          </p:cNvPr>
          <p:cNvCxnSpPr>
            <a:cxnSpLocks/>
          </p:cNvCxnSpPr>
          <p:nvPr/>
        </p:nvCxnSpPr>
        <p:spPr>
          <a:xfrm>
            <a:off x="6939450" y="3053334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5ED34-758B-9E90-7EBE-7EC96475802C}"/>
              </a:ext>
            </a:extLst>
          </p:cNvPr>
          <p:cNvCxnSpPr>
            <a:cxnSpLocks/>
          </p:cNvCxnSpPr>
          <p:nvPr/>
        </p:nvCxnSpPr>
        <p:spPr>
          <a:xfrm>
            <a:off x="10318450" y="2991039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1341F56B-B9F3-8849-0DF1-22719F9032BF}"/>
              </a:ext>
            </a:extLst>
          </p:cNvPr>
          <p:cNvSpPr txBox="1">
            <a:spLocks/>
          </p:cNvSpPr>
          <p:nvPr/>
        </p:nvSpPr>
        <p:spPr>
          <a:xfrm>
            <a:off x="8762499" y="2884339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Animal experiments</a:t>
            </a:r>
            <a:endParaRPr lang="en-GB" sz="1800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8EE013C-6BBC-87D5-20A5-9F10A3479AF6}"/>
              </a:ext>
            </a:extLst>
          </p:cNvPr>
          <p:cNvSpPr txBox="1">
            <a:spLocks/>
          </p:cNvSpPr>
          <p:nvPr/>
        </p:nvSpPr>
        <p:spPr>
          <a:xfrm>
            <a:off x="10299388" y="2991039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Patient data</a:t>
            </a:r>
            <a:endParaRPr lang="en-GB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9C08F7-37DE-64A9-48CF-DFBBF15C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5" y="3984382"/>
            <a:ext cx="1779067" cy="13248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58E5B2-7240-96DA-2E47-09CCE166C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439" y="3854107"/>
            <a:ext cx="1556340" cy="16557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C8101B-EB97-A215-4509-559CB48D66A3}"/>
              </a:ext>
            </a:extLst>
          </p:cNvPr>
          <p:cNvSpPr txBox="1"/>
          <p:nvPr/>
        </p:nvSpPr>
        <p:spPr>
          <a:xfrm>
            <a:off x="190151" y="5409122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Maffioletti</a:t>
            </a:r>
            <a:r>
              <a:rPr lang="en-US" dirty="0"/>
              <a:t> </a:t>
            </a:r>
            <a:r>
              <a:rPr lang="en-US" i="1" dirty="0"/>
              <a:t>et al.,</a:t>
            </a:r>
            <a:r>
              <a:rPr lang="en-US" dirty="0"/>
              <a:t> 2018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3A14A-34C0-BAF0-FE88-3BC0191E36C9}"/>
              </a:ext>
            </a:extLst>
          </p:cNvPr>
          <p:cNvSpPr txBox="1"/>
          <p:nvPr/>
        </p:nvSpPr>
        <p:spPr>
          <a:xfrm>
            <a:off x="1950432" y="5496018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Kelc</a:t>
            </a:r>
            <a:r>
              <a:rPr lang="en-US" dirty="0"/>
              <a:t> </a:t>
            </a:r>
            <a:r>
              <a:rPr lang="en-US" i="1" dirty="0"/>
              <a:t>et al.,</a:t>
            </a:r>
            <a:r>
              <a:rPr lang="en-US" dirty="0"/>
              <a:t> 2013</a:t>
            </a:r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2F1862-A667-B964-DE86-1982829D7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709" y="3918750"/>
            <a:ext cx="1370863" cy="15264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9B57E3-40F4-9F8A-BDE2-4AC0042A1EB6}"/>
              </a:ext>
            </a:extLst>
          </p:cNvPr>
          <p:cNvSpPr txBox="1"/>
          <p:nvPr/>
        </p:nvSpPr>
        <p:spPr>
          <a:xfrm>
            <a:off x="3521991" y="5496017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Brini</a:t>
            </a:r>
            <a:r>
              <a:rPr lang="en-US" dirty="0"/>
              <a:t> </a:t>
            </a:r>
            <a:r>
              <a:rPr lang="en-US" i="1" dirty="0"/>
              <a:t>et al.,</a:t>
            </a:r>
            <a:r>
              <a:rPr lang="en-US" dirty="0"/>
              <a:t> 2005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881FCA-503A-BCD0-6B1B-495503A31E50}"/>
              </a:ext>
            </a:extLst>
          </p:cNvPr>
          <p:cNvSpPr txBox="1"/>
          <p:nvPr/>
        </p:nvSpPr>
        <p:spPr>
          <a:xfrm>
            <a:off x="7051711" y="5337651"/>
            <a:ext cx="1683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Tom </a:t>
            </a:r>
            <a:r>
              <a:rPr lang="en-US" dirty="0" err="1"/>
              <a:t>Deerinck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NIH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E63CDA-4E81-ADB1-4FE9-366B5940AB59}"/>
              </a:ext>
            </a:extLst>
          </p:cNvPr>
          <p:cNvSpPr txBox="1"/>
          <p:nvPr/>
        </p:nvSpPr>
        <p:spPr>
          <a:xfrm>
            <a:off x="8750523" y="5172852"/>
            <a:ext cx="1548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Mercier </a:t>
            </a:r>
            <a:r>
              <a:rPr lang="en-US" i="1" dirty="0"/>
              <a:t>et al.</a:t>
            </a:r>
            <a:r>
              <a:rPr lang="en-US" dirty="0"/>
              <a:t>, 2016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36CE27-D255-23C6-67D8-278E71620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27" t="5792"/>
          <a:stretch>
            <a:fillRect/>
          </a:stretch>
        </p:blipFill>
        <p:spPr bwMode="auto">
          <a:xfrm>
            <a:off x="10400676" y="3367706"/>
            <a:ext cx="1496204" cy="240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0B94CC6-12EE-ACA1-CE50-618E3CE8E7EC}"/>
              </a:ext>
            </a:extLst>
          </p:cNvPr>
          <p:cNvSpPr txBox="1"/>
          <p:nvPr/>
        </p:nvSpPr>
        <p:spPr>
          <a:xfrm>
            <a:off x="10443151" y="5769666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Griffith </a:t>
            </a:r>
            <a:r>
              <a:rPr lang="en-US" i="1" dirty="0"/>
              <a:t>et al.,</a:t>
            </a:r>
            <a:r>
              <a:rPr lang="en-US" dirty="0"/>
              <a:t> 2024</a:t>
            </a:r>
            <a:endParaRPr lang="en-GB" dirty="0"/>
          </a:p>
        </p:txBody>
      </p:sp>
      <p:pic>
        <p:nvPicPr>
          <p:cNvPr id="1028" name="Picture 4" descr="Human Skeletal Muscle">
            <a:extLst>
              <a:ext uri="{FF2B5EF4-FFF2-40B4-BE49-F238E27FC236}">
                <a16:creationId xmlns:a16="http://schemas.microsoft.com/office/drawing/2014/main" id="{7D4790CB-2244-C3D4-34E4-3F04F465E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08"/>
          <a:stretch>
            <a:fillRect/>
          </a:stretch>
        </p:blipFill>
        <p:spPr bwMode="auto">
          <a:xfrm>
            <a:off x="6984310" y="3706815"/>
            <a:ext cx="1683665" cy="154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E7DB84-DE64-CC2B-71BF-E4C7ACAF3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792" y="3949143"/>
            <a:ext cx="1890563" cy="12390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AE0A7F-2A30-6B8D-648A-39029AEC21A1}"/>
              </a:ext>
            </a:extLst>
          </p:cNvPr>
          <p:cNvSpPr txBox="1"/>
          <p:nvPr/>
        </p:nvSpPr>
        <p:spPr>
          <a:xfrm>
            <a:off x="5220789" y="5337651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Sargent </a:t>
            </a:r>
            <a:r>
              <a:rPr lang="en-US" i="1" dirty="0"/>
              <a:t>et al.,</a:t>
            </a:r>
            <a:r>
              <a:rPr lang="en-US" dirty="0"/>
              <a:t> 2024</a:t>
            </a:r>
            <a:endParaRPr lang="en-GB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7D70E13-6D77-A3EB-FC2C-CCCA27E05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2270" y="3675124"/>
            <a:ext cx="1509856" cy="14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513A6-6B31-D664-9B10-4A3182C6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64D3-1CFB-540E-7934-08B66C5FB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630936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The basics – choosing a physiological preparation to work with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23A03-D079-DB35-029C-D0E3AF70F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197" y="2601119"/>
            <a:ext cx="1754943" cy="1655762"/>
          </a:xfrm>
        </p:spPr>
        <p:txBody>
          <a:bodyPr>
            <a:normAutofit/>
          </a:bodyPr>
          <a:lstStyle/>
          <a:p>
            <a:r>
              <a:rPr lang="en-US" sz="1800" b="1" dirty="0"/>
              <a:t>Induced pluripotent stem cells</a:t>
            </a:r>
            <a:endParaRPr lang="en-GB" sz="18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2B18CBF-22A8-8160-CABF-6FDDD5919AC4}"/>
              </a:ext>
            </a:extLst>
          </p:cNvPr>
          <p:cNvSpPr txBox="1">
            <a:spLocks/>
          </p:cNvSpPr>
          <p:nvPr/>
        </p:nvSpPr>
        <p:spPr>
          <a:xfrm>
            <a:off x="9148695" y="2710707"/>
            <a:ext cx="141074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Cell lines</a:t>
            </a:r>
            <a:endParaRPr lang="en-GB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5690E-8B0F-7608-7C53-88D1477512D0}"/>
              </a:ext>
            </a:extLst>
          </p:cNvPr>
          <p:cNvSpPr txBox="1"/>
          <p:nvPr/>
        </p:nvSpPr>
        <p:spPr>
          <a:xfrm>
            <a:off x="5456336" y="1684268"/>
            <a:ext cx="11414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In vitro</a:t>
            </a:r>
          </a:p>
          <a:p>
            <a:pPr algn="ctr"/>
            <a:r>
              <a:rPr lang="en-US" dirty="0"/>
              <a:t>“In glass”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E1CCBB-6A02-22C9-2F86-5DDFFA061989}"/>
              </a:ext>
            </a:extLst>
          </p:cNvPr>
          <p:cNvCxnSpPr>
            <a:cxnSpLocks/>
          </p:cNvCxnSpPr>
          <p:nvPr/>
        </p:nvCxnSpPr>
        <p:spPr>
          <a:xfrm>
            <a:off x="4075897" y="3104989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6A9BE3-0F33-A3DE-CE82-A2AC44D494AB}"/>
              </a:ext>
            </a:extLst>
          </p:cNvPr>
          <p:cNvCxnSpPr>
            <a:cxnSpLocks/>
          </p:cNvCxnSpPr>
          <p:nvPr/>
        </p:nvCxnSpPr>
        <p:spPr>
          <a:xfrm>
            <a:off x="7902930" y="3073531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60878B-77A9-7EF6-76E8-1223086F3F29}"/>
              </a:ext>
            </a:extLst>
          </p:cNvPr>
          <p:cNvSpPr txBox="1"/>
          <p:nvPr/>
        </p:nvSpPr>
        <p:spPr>
          <a:xfrm>
            <a:off x="1175570" y="3538588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Appropriate usage: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A14A3-0F42-5079-D609-31BC89AADA6E}"/>
              </a:ext>
            </a:extLst>
          </p:cNvPr>
          <p:cNvSpPr txBox="1"/>
          <p:nvPr/>
        </p:nvSpPr>
        <p:spPr>
          <a:xfrm>
            <a:off x="4955316" y="3477876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Appropriate usage:</a:t>
            </a:r>
            <a:endParaRPr lang="en-GB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374CF-46B1-3C71-B364-075DC0C7DF6B}"/>
              </a:ext>
            </a:extLst>
          </p:cNvPr>
          <p:cNvSpPr txBox="1"/>
          <p:nvPr/>
        </p:nvSpPr>
        <p:spPr>
          <a:xfrm>
            <a:off x="8920073" y="3459217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Appropriate usage:</a:t>
            </a:r>
            <a:endParaRPr lang="en-GB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8C0DC-32CC-FF6F-C280-032568234D61}"/>
              </a:ext>
            </a:extLst>
          </p:cNvPr>
          <p:cNvSpPr txBox="1"/>
          <p:nvPr/>
        </p:nvSpPr>
        <p:spPr>
          <a:xfrm>
            <a:off x="1102067" y="3969697"/>
            <a:ext cx="2350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 screening (largely for ion channel research)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0DF57-D3ED-902D-BE4B-427153872D00}"/>
              </a:ext>
            </a:extLst>
          </p:cNvPr>
          <p:cNvSpPr txBox="1"/>
          <p:nvPr/>
        </p:nvSpPr>
        <p:spPr>
          <a:xfrm>
            <a:off x="1102067" y="4893027"/>
            <a:ext cx="235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 on patient mutations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B8EA51-CC06-38FE-DD4D-F963899490E3}"/>
              </a:ext>
            </a:extLst>
          </p:cNvPr>
          <p:cNvSpPr txBox="1"/>
          <p:nvPr/>
        </p:nvSpPr>
        <p:spPr>
          <a:xfrm>
            <a:off x="4813940" y="3904804"/>
            <a:ext cx="2350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 on cellular/subcellular processes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C9B1F2-55B7-DCE7-58F3-690EF3C9F126}"/>
              </a:ext>
            </a:extLst>
          </p:cNvPr>
          <p:cNvSpPr txBox="1"/>
          <p:nvPr/>
        </p:nvSpPr>
        <p:spPr>
          <a:xfrm>
            <a:off x="8738985" y="3969697"/>
            <a:ext cx="235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Study of single protein function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F91508F7-AF19-BB3C-14E4-B8C73BC01892}"/>
              </a:ext>
            </a:extLst>
          </p:cNvPr>
          <p:cNvSpPr txBox="1">
            <a:spLocks/>
          </p:cNvSpPr>
          <p:nvPr/>
        </p:nvSpPr>
        <p:spPr>
          <a:xfrm>
            <a:off x="4871353" y="2604279"/>
            <a:ext cx="231136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Primary isolated cells or  cell culture  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388765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00EC3-DA4F-CB0C-8998-7DE01412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FC083-5CFA-248A-A576-6C975723C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630936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The basics – choosing a physiological preparation to work with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491AF-6A0B-EB77-994C-5B3C1ED3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975" y="3110700"/>
            <a:ext cx="1754943" cy="1655762"/>
          </a:xfrm>
        </p:spPr>
        <p:txBody>
          <a:bodyPr>
            <a:normAutofit/>
          </a:bodyPr>
          <a:lstStyle/>
          <a:p>
            <a:r>
              <a:rPr lang="en-US" sz="1800" b="1" dirty="0"/>
              <a:t>Induced pluripotent stem cells</a:t>
            </a:r>
            <a:endParaRPr lang="en-GB" sz="18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639758-920D-7E21-BDF0-4E9D1530F81F}"/>
              </a:ext>
            </a:extLst>
          </p:cNvPr>
          <p:cNvSpPr txBox="1">
            <a:spLocks/>
          </p:cNvSpPr>
          <p:nvPr/>
        </p:nvSpPr>
        <p:spPr>
          <a:xfrm>
            <a:off x="4882524" y="3091722"/>
            <a:ext cx="231136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Primary isolated cells or  cell culture  </a:t>
            </a:r>
            <a:endParaRPr lang="en-GB" sz="18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A37D982-6008-6B60-8B59-176B4E4CED75}"/>
              </a:ext>
            </a:extLst>
          </p:cNvPr>
          <p:cNvSpPr txBox="1">
            <a:spLocks/>
          </p:cNvSpPr>
          <p:nvPr/>
        </p:nvSpPr>
        <p:spPr>
          <a:xfrm>
            <a:off x="9165473" y="3220288"/>
            <a:ext cx="141074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Cell lines</a:t>
            </a:r>
            <a:endParaRPr lang="en-GB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73FA9-A5DD-ABE2-EA29-7E8850A4AD52}"/>
              </a:ext>
            </a:extLst>
          </p:cNvPr>
          <p:cNvSpPr txBox="1"/>
          <p:nvPr/>
        </p:nvSpPr>
        <p:spPr>
          <a:xfrm>
            <a:off x="5456336" y="1684268"/>
            <a:ext cx="11414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In vitro</a:t>
            </a:r>
          </a:p>
          <a:p>
            <a:pPr algn="ctr"/>
            <a:r>
              <a:rPr lang="en-US" dirty="0"/>
              <a:t>“In glass”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751D90-3FA7-6AB2-2095-E022539D11BF}"/>
              </a:ext>
            </a:extLst>
          </p:cNvPr>
          <p:cNvCxnSpPr>
            <a:cxnSpLocks/>
          </p:cNvCxnSpPr>
          <p:nvPr/>
        </p:nvCxnSpPr>
        <p:spPr>
          <a:xfrm>
            <a:off x="4092675" y="3614570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602C67-D75B-D00F-DA02-9524140FA9A5}"/>
              </a:ext>
            </a:extLst>
          </p:cNvPr>
          <p:cNvCxnSpPr>
            <a:cxnSpLocks/>
          </p:cNvCxnSpPr>
          <p:nvPr/>
        </p:nvCxnSpPr>
        <p:spPr>
          <a:xfrm>
            <a:off x="7919708" y="3583112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A6007-0B8E-CCC2-A2A8-11C5112EEDEF}"/>
              </a:ext>
            </a:extLst>
          </p:cNvPr>
          <p:cNvSpPr txBox="1"/>
          <p:nvPr/>
        </p:nvSpPr>
        <p:spPr>
          <a:xfrm>
            <a:off x="1553088" y="3987457"/>
            <a:ext cx="134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Advantages</a:t>
            </a:r>
            <a:endParaRPr lang="en-GB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68776-3DF1-EB22-D8D1-26D829B7F3AC}"/>
              </a:ext>
            </a:extLst>
          </p:cNvPr>
          <p:cNvSpPr txBox="1"/>
          <p:nvPr/>
        </p:nvSpPr>
        <p:spPr>
          <a:xfrm>
            <a:off x="5364851" y="3968690"/>
            <a:ext cx="134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Advantages</a:t>
            </a:r>
            <a:endParaRPr lang="en-GB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7B8A2-0137-A6C8-F6CF-21E028C1EF24}"/>
              </a:ext>
            </a:extLst>
          </p:cNvPr>
          <p:cNvSpPr txBox="1"/>
          <p:nvPr/>
        </p:nvSpPr>
        <p:spPr>
          <a:xfrm>
            <a:off x="9325753" y="3938581"/>
            <a:ext cx="134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Advantages</a:t>
            </a:r>
            <a:endParaRPr lang="en-GB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ADD9-3D02-13B9-A4A1-034660D60E2F}"/>
              </a:ext>
            </a:extLst>
          </p:cNvPr>
          <p:cNvSpPr txBox="1"/>
          <p:nvPr/>
        </p:nvSpPr>
        <p:spPr>
          <a:xfrm>
            <a:off x="913137" y="4397130"/>
            <a:ext cx="26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 human proteins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763232-FC93-41BC-DECA-4F995AAAB96E}"/>
              </a:ext>
            </a:extLst>
          </p:cNvPr>
          <p:cNvSpPr txBox="1"/>
          <p:nvPr/>
        </p:nvSpPr>
        <p:spPr>
          <a:xfrm>
            <a:off x="913137" y="4864213"/>
            <a:ext cx="2534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be directly derived from patients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A7F2B-9512-8071-C2CC-15FB23224E45}"/>
              </a:ext>
            </a:extLst>
          </p:cNvPr>
          <p:cNvSpPr txBox="1"/>
          <p:nvPr/>
        </p:nvSpPr>
        <p:spPr>
          <a:xfrm>
            <a:off x="1098326" y="2292067"/>
            <a:ext cx="435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characteristics </a:t>
            </a:r>
          </a:p>
          <a:p>
            <a:pPr algn="ctr"/>
            <a:r>
              <a:rPr lang="en-US" dirty="0"/>
              <a:t>for imaging (they are isolated)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4E23A0-F2B7-01E8-4D55-8D8E6CDFFA23}"/>
              </a:ext>
            </a:extLst>
          </p:cNvPr>
          <p:cNvSpPr txBox="1"/>
          <p:nvPr/>
        </p:nvSpPr>
        <p:spPr>
          <a:xfrm>
            <a:off x="4523009" y="4477099"/>
            <a:ext cx="2876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Isolation from multicellular environment allows for easier manipulation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237F0-AE21-9891-38EC-EEA0611AA39A}"/>
              </a:ext>
            </a:extLst>
          </p:cNvPr>
          <p:cNvSpPr txBox="1"/>
          <p:nvPr/>
        </p:nvSpPr>
        <p:spPr>
          <a:xfrm>
            <a:off x="8132731" y="4477099"/>
            <a:ext cx="36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Able to express a specific human or animal protein of interest in abundance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29315-4AFA-B8F8-3310-8DE7C7C20473}"/>
              </a:ext>
            </a:extLst>
          </p:cNvPr>
          <p:cNvSpPr txBox="1"/>
          <p:nvPr/>
        </p:nvSpPr>
        <p:spPr>
          <a:xfrm>
            <a:off x="423706" y="5563001"/>
            <a:ext cx="3605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“Somewhat” represents human physiology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401FF-994F-FCE0-53F7-678F8E682967}"/>
              </a:ext>
            </a:extLst>
          </p:cNvPr>
          <p:cNvSpPr txBox="1"/>
          <p:nvPr/>
        </p:nvSpPr>
        <p:spPr>
          <a:xfrm>
            <a:off x="348465" y="6359540"/>
            <a:ext cx="3605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 animal usage = ethical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6488D7-A4C6-F0C7-4A6E-3F3233609764}"/>
              </a:ext>
            </a:extLst>
          </p:cNvPr>
          <p:cNvSpPr txBox="1"/>
          <p:nvPr/>
        </p:nvSpPr>
        <p:spPr>
          <a:xfrm>
            <a:off x="8132731" y="5610429"/>
            <a:ext cx="367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“Cheap”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4BA9B-60B1-01A0-4B73-C6D0D8377012}"/>
              </a:ext>
            </a:extLst>
          </p:cNvPr>
          <p:cNvSpPr txBox="1"/>
          <p:nvPr/>
        </p:nvSpPr>
        <p:spPr>
          <a:xfrm>
            <a:off x="6414257" y="2280894"/>
            <a:ext cx="367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Simplified system (they are isolated)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228527-96ED-518E-B2E4-22F43296C686}"/>
              </a:ext>
            </a:extLst>
          </p:cNvPr>
          <p:cNvSpPr txBox="1"/>
          <p:nvPr/>
        </p:nvSpPr>
        <p:spPr>
          <a:xfrm>
            <a:off x="8169202" y="6147628"/>
            <a:ext cx="3605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 animal usage = ethical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81D26-46DD-3BA2-816E-93BC75415D83}"/>
              </a:ext>
            </a:extLst>
          </p:cNvPr>
          <p:cNvSpPr txBox="1"/>
          <p:nvPr/>
        </p:nvSpPr>
        <p:spPr>
          <a:xfrm>
            <a:off x="4563531" y="5471663"/>
            <a:ext cx="287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often adequately represent cellular function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EB6FD-2D53-7699-4A94-E2B7CA1E228E}"/>
              </a:ext>
            </a:extLst>
          </p:cNvPr>
          <p:cNvSpPr txBox="1"/>
          <p:nvPr/>
        </p:nvSpPr>
        <p:spPr>
          <a:xfrm>
            <a:off x="4563531" y="6170409"/>
            <a:ext cx="287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be derived from patients or animals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9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075A-7906-5F01-A905-E77E6838D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5004-85E6-800E-7BD6-5A0A89FF8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630936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The basics – choosing a physiological preparation to work with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69851-7D36-AC8B-6719-0A6178783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921" y="2956588"/>
            <a:ext cx="1754943" cy="1655762"/>
          </a:xfrm>
        </p:spPr>
        <p:txBody>
          <a:bodyPr>
            <a:normAutofit/>
          </a:bodyPr>
          <a:lstStyle/>
          <a:p>
            <a:r>
              <a:rPr lang="en-US" sz="1800" b="1" dirty="0"/>
              <a:t>Induced pluripotent stem cells</a:t>
            </a:r>
            <a:endParaRPr lang="en-GB" sz="18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842FFB3-A134-C896-6AF2-F67B95D9EE05}"/>
              </a:ext>
            </a:extLst>
          </p:cNvPr>
          <p:cNvSpPr txBox="1">
            <a:spLocks/>
          </p:cNvSpPr>
          <p:nvPr/>
        </p:nvSpPr>
        <p:spPr>
          <a:xfrm>
            <a:off x="5184289" y="2956588"/>
            <a:ext cx="175494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Primary isolated cells or cell culture </a:t>
            </a:r>
            <a:endParaRPr lang="en-GB" sz="18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5302A23-5AC7-35C5-868F-5585907E26E2}"/>
              </a:ext>
            </a:extLst>
          </p:cNvPr>
          <p:cNvSpPr txBox="1">
            <a:spLocks/>
          </p:cNvSpPr>
          <p:nvPr/>
        </p:nvSpPr>
        <p:spPr>
          <a:xfrm>
            <a:off x="9183419" y="3066176"/>
            <a:ext cx="141074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Cell lines</a:t>
            </a:r>
            <a:endParaRPr lang="en-GB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EAFA3-4530-C326-5B1B-9740DDC20638}"/>
              </a:ext>
            </a:extLst>
          </p:cNvPr>
          <p:cNvSpPr txBox="1"/>
          <p:nvPr/>
        </p:nvSpPr>
        <p:spPr>
          <a:xfrm>
            <a:off x="5456336" y="1684268"/>
            <a:ext cx="11414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In vitro</a:t>
            </a:r>
          </a:p>
          <a:p>
            <a:pPr algn="ctr"/>
            <a:r>
              <a:rPr lang="en-US" dirty="0"/>
              <a:t>“In glass”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6DC240-AFAA-6B74-54F4-727C10F3EEC3}"/>
              </a:ext>
            </a:extLst>
          </p:cNvPr>
          <p:cNvCxnSpPr>
            <a:cxnSpLocks/>
          </p:cNvCxnSpPr>
          <p:nvPr/>
        </p:nvCxnSpPr>
        <p:spPr>
          <a:xfrm>
            <a:off x="4110621" y="3460458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0E9DCA-9491-04A5-E315-83745541F7D1}"/>
              </a:ext>
            </a:extLst>
          </p:cNvPr>
          <p:cNvCxnSpPr>
            <a:cxnSpLocks/>
          </p:cNvCxnSpPr>
          <p:nvPr/>
        </p:nvCxnSpPr>
        <p:spPr>
          <a:xfrm>
            <a:off x="7937654" y="3429000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C0CE5C-E992-E53B-CF94-25DE21EBE096}"/>
              </a:ext>
            </a:extLst>
          </p:cNvPr>
          <p:cNvSpPr txBox="1"/>
          <p:nvPr/>
        </p:nvSpPr>
        <p:spPr>
          <a:xfrm>
            <a:off x="1366921" y="3814578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Disadvantages</a:t>
            </a:r>
            <a:endParaRPr lang="en-GB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BB6D0-39AC-68AA-BEB1-2743674819DB}"/>
              </a:ext>
            </a:extLst>
          </p:cNvPr>
          <p:cNvSpPr txBox="1"/>
          <p:nvPr/>
        </p:nvSpPr>
        <p:spPr>
          <a:xfrm>
            <a:off x="5301074" y="3784469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Disadvantages</a:t>
            </a:r>
            <a:endParaRPr lang="en-GB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365B8-DBC6-6341-C33B-738C1650C592}"/>
              </a:ext>
            </a:extLst>
          </p:cNvPr>
          <p:cNvSpPr txBox="1"/>
          <p:nvPr/>
        </p:nvSpPr>
        <p:spPr>
          <a:xfrm>
            <a:off x="9183419" y="3784469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Disadvantages</a:t>
            </a:r>
            <a:endParaRPr lang="en-GB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B3E88-380B-CE1E-006F-E88E0970675E}"/>
              </a:ext>
            </a:extLst>
          </p:cNvPr>
          <p:cNvSpPr txBox="1"/>
          <p:nvPr/>
        </p:nvSpPr>
        <p:spPr>
          <a:xfrm>
            <a:off x="574349" y="4251200"/>
            <a:ext cx="3244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“Somewhat” represents physiology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37CB0-3EE0-AE69-6F06-17CF94BF27E6}"/>
              </a:ext>
            </a:extLst>
          </p:cNvPr>
          <p:cNvSpPr txBox="1"/>
          <p:nvPr/>
        </p:nvSpPr>
        <p:spPr>
          <a:xfrm>
            <a:off x="4444658" y="4251200"/>
            <a:ext cx="3244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Fresh isolation can damage cells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CE8624-1579-366E-7085-75B19A213A77}"/>
              </a:ext>
            </a:extLst>
          </p:cNvPr>
          <p:cNvSpPr txBox="1"/>
          <p:nvPr/>
        </p:nvSpPr>
        <p:spPr>
          <a:xfrm>
            <a:off x="4444658" y="4994930"/>
            <a:ext cx="3244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Culturing cells often changes cells properties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8FA3AB-921C-E4E3-0CCA-6FF1F46ED9DD}"/>
              </a:ext>
            </a:extLst>
          </p:cNvPr>
          <p:cNvSpPr txBox="1"/>
          <p:nvPr/>
        </p:nvSpPr>
        <p:spPr>
          <a:xfrm>
            <a:off x="4359174" y="5787660"/>
            <a:ext cx="3244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Hard to get enough freshly isolated patient tissue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FB95F-620D-EB31-C410-6D4769042AB4}"/>
              </a:ext>
            </a:extLst>
          </p:cNvPr>
          <p:cNvSpPr txBox="1"/>
          <p:nvPr/>
        </p:nvSpPr>
        <p:spPr>
          <a:xfrm>
            <a:off x="1199598" y="2237057"/>
            <a:ext cx="338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Isolation loses the diversity and complexity found in physiology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BD8C7-CBD0-AFC4-5CCE-FD5AE3C0BBCB}"/>
              </a:ext>
            </a:extLst>
          </p:cNvPr>
          <p:cNvSpPr txBox="1"/>
          <p:nvPr/>
        </p:nvSpPr>
        <p:spPr>
          <a:xfrm>
            <a:off x="7112852" y="2283634"/>
            <a:ext cx="338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cells identity is often defined by its local environment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3FA3CC-7546-1C8B-19AF-B7DD8E54F27F}"/>
              </a:ext>
            </a:extLst>
          </p:cNvPr>
          <p:cNvSpPr txBox="1"/>
          <p:nvPr/>
        </p:nvSpPr>
        <p:spPr>
          <a:xfrm>
            <a:off x="8059538" y="4260273"/>
            <a:ext cx="413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is generally limited to the study of a single protein or system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E63FF-2575-9F1E-2752-C7335ED16BD5}"/>
              </a:ext>
            </a:extLst>
          </p:cNvPr>
          <p:cNvSpPr txBox="1"/>
          <p:nvPr/>
        </p:nvSpPr>
        <p:spPr>
          <a:xfrm>
            <a:off x="7946839" y="5013076"/>
            <a:ext cx="41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physiological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CC7110-E652-86EB-F28B-FE50245E0E43}"/>
              </a:ext>
            </a:extLst>
          </p:cNvPr>
          <p:cNvSpPr txBox="1"/>
          <p:nvPr/>
        </p:nvSpPr>
        <p:spPr>
          <a:xfrm>
            <a:off x="574349" y="5013076"/>
            <a:ext cx="3244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Expensive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94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C700-5349-7B10-E544-7AAB2828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 vitro </a:t>
            </a:r>
            <a:r>
              <a:rPr lang="en-US" dirty="0"/>
              <a:t>use case – modelling calcium handling in cardiomyocytes</a:t>
            </a:r>
            <a:endParaRPr lang="en-GB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5D1C2BB-D71D-494F-5E94-78DA2AE2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710" y="1581727"/>
            <a:ext cx="3072130" cy="446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6756A6-6A90-8D69-1D07-32A2809B0740}"/>
              </a:ext>
            </a:extLst>
          </p:cNvPr>
          <p:cNvSpPr txBox="1"/>
          <p:nvPr/>
        </p:nvSpPr>
        <p:spPr>
          <a:xfrm>
            <a:off x="8056880" y="6010653"/>
            <a:ext cx="200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Snyder</a:t>
            </a:r>
            <a:r>
              <a:rPr lang="en-US" i="1" dirty="0"/>
              <a:t> et al., </a:t>
            </a:r>
            <a:r>
              <a:rPr lang="en-US" dirty="0"/>
              <a:t>2000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EE276-DB75-0422-39E6-C027A9E60B86}"/>
              </a:ext>
            </a:extLst>
          </p:cNvPr>
          <p:cNvSpPr txBox="1"/>
          <p:nvPr/>
        </p:nvSpPr>
        <p:spPr>
          <a:xfrm>
            <a:off x="3058160" y="5959358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Cheng</a:t>
            </a:r>
            <a:r>
              <a:rPr lang="en-US" i="1" dirty="0"/>
              <a:t> et al., </a:t>
            </a:r>
            <a:r>
              <a:rPr lang="en-US" dirty="0"/>
              <a:t>1996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A4CF6-B3C1-B2CB-FEEC-0ACDBC8C0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225" y="1620155"/>
            <a:ext cx="3156195" cy="443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968FD3-A613-0B1A-4F05-8864DA66E2EA}"/>
              </a:ext>
            </a:extLst>
          </p:cNvPr>
          <p:cNvSpPr txBox="1"/>
          <p:nvPr/>
        </p:nvSpPr>
        <p:spPr>
          <a:xfrm>
            <a:off x="518160" y="2377440"/>
            <a:ext cx="1788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Confocal intracellular  calcium imaging study of cardiomyocyte calcium sparks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50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9FC3F-FCF6-B8FE-FC71-5147B4C5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FCF9-B11D-7B4F-9013-F0067ED22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630936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The basics – choosing a physiological preparation to work with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0D0AA-1610-1F4E-C2C5-FED8DD0C33DE}"/>
              </a:ext>
            </a:extLst>
          </p:cNvPr>
          <p:cNvSpPr txBox="1"/>
          <p:nvPr/>
        </p:nvSpPr>
        <p:spPr>
          <a:xfrm>
            <a:off x="5125684" y="1954788"/>
            <a:ext cx="1929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Ex vivo</a:t>
            </a:r>
          </a:p>
          <a:p>
            <a:pPr algn="ctr"/>
            <a:r>
              <a:rPr lang="en-US" dirty="0"/>
              <a:t>“Out of the living”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A3F3BDA-71DA-E1E6-C5F8-FC62B2FB271A}"/>
              </a:ext>
            </a:extLst>
          </p:cNvPr>
          <p:cNvSpPr txBox="1">
            <a:spLocks/>
          </p:cNvSpPr>
          <p:nvPr/>
        </p:nvSpPr>
        <p:spPr>
          <a:xfrm>
            <a:off x="2141059" y="2601119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Live preparations</a:t>
            </a:r>
            <a:endParaRPr lang="en-GB" sz="1800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C960DA-DD82-2776-2622-423E80B9B2E0}"/>
              </a:ext>
            </a:extLst>
          </p:cNvPr>
          <p:cNvSpPr txBox="1">
            <a:spLocks/>
          </p:cNvSpPr>
          <p:nvPr/>
        </p:nvSpPr>
        <p:spPr>
          <a:xfrm>
            <a:off x="8380962" y="2601119"/>
            <a:ext cx="171631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“Fixed” tissue preparations</a:t>
            </a:r>
            <a:endParaRPr lang="en-GB" sz="18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6C756A-2EA8-A334-D8D0-73DEAAF6F937}"/>
              </a:ext>
            </a:extLst>
          </p:cNvPr>
          <p:cNvCxnSpPr>
            <a:cxnSpLocks/>
          </p:cNvCxnSpPr>
          <p:nvPr/>
        </p:nvCxnSpPr>
        <p:spPr>
          <a:xfrm>
            <a:off x="6090660" y="3293043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602098-E78B-37F9-5D47-C66BF314A7FE}"/>
              </a:ext>
            </a:extLst>
          </p:cNvPr>
          <p:cNvSpPr txBox="1"/>
          <p:nvPr/>
        </p:nvSpPr>
        <p:spPr>
          <a:xfrm>
            <a:off x="1893387" y="3160296"/>
            <a:ext cx="206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Appropriate usage:</a:t>
            </a:r>
          </a:p>
          <a:p>
            <a:endParaRPr lang="en-GB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95FFC-1D27-3315-D55E-FCC697652B54}"/>
              </a:ext>
            </a:extLst>
          </p:cNvPr>
          <p:cNvSpPr txBox="1"/>
          <p:nvPr/>
        </p:nvSpPr>
        <p:spPr>
          <a:xfrm>
            <a:off x="8236640" y="3105834"/>
            <a:ext cx="206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Appropriate usage:</a:t>
            </a:r>
          </a:p>
          <a:p>
            <a:endParaRPr lang="en-GB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D66C22-6DC4-0948-3CE8-282156312DA3}"/>
              </a:ext>
            </a:extLst>
          </p:cNvPr>
          <p:cNvSpPr txBox="1"/>
          <p:nvPr/>
        </p:nvSpPr>
        <p:spPr>
          <a:xfrm>
            <a:off x="543059" y="3729474"/>
            <a:ext cx="4762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of function of cells whilst surrounded by a somewhat physiological environment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78762-6534-3F20-78EF-FA10F93A583C}"/>
              </a:ext>
            </a:extLst>
          </p:cNvPr>
          <p:cNvSpPr txBox="1"/>
          <p:nvPr/>
        </p:nvSpPr>
        <p:spPr>
          <a:xfrm>
            <a:off x="574354" y="4707135"/>
            <a:ext cx="4762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of local intercellular interactions (</a:t>
            </a:r>
            <a:r>
              <a:rPr lang="en-US" dirty="0" err="1"/>
              <a:t>ie</a:t>
            </a:r>
            <a:r>
              <a:rPr lang="en-US" dirty="0"/>
              <a:t> to see how a perivascular cell constricts an associated blood vessel)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15BEB-77C2-A5E9-1023-873FD4BE063C}"/>
              </a:ext>
            </a:extLst>
          </p:cNvPr>
          <p:cNvSpPr txBox="1"/>
          <p:nvPr/>
        </p:nvSpPr>
        <p:spPr>
          <a:xfrm>
            <a:off x="726754" y="5943410"/>
            <a:ext cx="4762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of whole organ function (</a:t>
            </a:r>
            <a:r>
              <a:rPr lang="en-US" dirty="0" err="1"/>
              <a:t>ie</a:t>
            </a:r>
            <a:r>
              <a:rPr lang="en-US" dirty="0"/>
              <a:t> Langendorff isolated heart preparation)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AF62D-77BD-5A0B-1334-EC1F53746C6F}"/>
              </a:ext>
            </a:extLst>
          </p:cNvPr>
          <p:cNvSpPr txBox="1"/>
          <p:nvPr/>
        </p:nvSpPr>
        <p:spPr>
          <a:xfrm>
            <a:off x="6771139" y="3610549"/>
            <a:ext cx="4762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Localisation</a:t>
            </a:r>
            <a:r>
              <a:rPr lang="en-US" dirty="0"/>
              <a:t> of proteins and cells, for example by immunohistochemistry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37DA9-EC78-D4BE-7653-8CCB1819DC2B}"/>
              </a:ext>
            </a:extLst>
          </p:cNvPr>
          <p:cNvSpPr txBox="1"/>
          <p:nvPr/>
        </p:nvSpPr>
        <p:spPr>
          <a:xfrm>
            <a:off x="6691937" y="4619979"/>
            <a:ext cx="4762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Studying static morphology of physiological structures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62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6F640-F232-CAB6-E81C-B3BCBC0B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D074-A5DC-7EC5-E6C9-1793A57B7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630936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The basics – choosing a physiological preparation to work with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2B538-CBEE-E480-DC7E-20363876A95A}"/>
              </a:ext>
            </a:extLst>
          </p:cNvPr>
          <p:cNvSpPr txBox="1"/>
          <p:nvPr/>
        </p:nvSpPr>
        <p:spPr>
          <a:xfrm>
            <a:off x="5125684" y="1954788"/>
            <a:ext cx="1929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Ex vivo</a:t>
            </a:r>
          </a:p>
          <a:p>
            <a:pPr algn="ctr"/>
            <a:r>
              <a:rPr lang="en-US" dirty="0"/>
              <a:t>“Out of the living”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68D7E53-8212-297E-F91D-FEF3E57FFE2B}"/>
              </a:ext>
            </a:extLst>
          </p:cNvPr>
          <p:cNvSpPr txBox="1">
            <a:spLocks/>
          </p:cNvSpPr>
          <p:nvPr/>
        </p:nvSpPr>
        <p:spPr>
          <a:xfrm>
            <a:off x="2141059" y="2601119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Live preparations</a:t>
            </a:r>
            <a:endParaRPr lang="en-GB" sz="1800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A77031-9152-F78B-4234-ACCECA20DDF5}"/>
              </a:ext>
            </a:extLst>
          </p:cNvPr>
          <p:cNvSpPr txBox="1">
            <a:spLocks/>
          </p:cNvSpPr>
          <p:nvPr/>
        </p:nvSpPr>
        <p:spPr>
          <a:xfrm>
            <a:off x="8380962" y="2601119"/>
            <a:ext cx="171631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“Fixed” tissue preparations</a:t>
            </a:r>
            <a:endParaRPr lang="en-GB" sz="18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9C0347-D90E-DF46-1954-85468F25D9BB}"/>
              </a:ext>
            </a:extLst>
          </p:cNvPr>
          <p:cNvCxnSpPr>
            <a:cxnSpLocks/>
          </p:cNvCxnSpPr>
          <p:nvPr/>
        </p:nvCxnSpPr>
        <p:spPr>
          <a:xfrm>
            <a:off x="6090660" y="3293043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1B491B-4C4F-40B5-4D3F-873F467C4DDC}"/>
              </a:ext>
            </a:extLst>
          </p:cNvPr>
          <p:cNvSpPr txBox="1"/>
          <p:nvPr/>
        </p:nvSpPr>
        <p:spPr>
          <a:xfrm>
            <a:off x="2251017" y="5458897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Disadvantages</a:t>
            </a:r>
            <a:endParaRPr lang="en-GB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A70995-A76E-2518-C9FB-6904C6ACC159}"/>
              </a:ext>
            </a:extLst>
          </p:cNvPr>
          <p:cNvSpPr txBox="1"/>
          <p:nvPr/>
        </p:nvSpPr>
        <p:spPr>
          <a:xfrm>
            <a:off x="2251017" y="3190235"/>
            <a:ext cx="134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Advantages</a:t>
            </a:r>
            <a:endParaRPr lang="en-GB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C8705A-8B6C-4E91-5464-91CC43C74A56}"/>
              </a:ext>
            </a:extLst>
          </p:cNvPr>
          <p:cNvSpPr txBox="1"/>
          <p:nvPr/>
        </p:nvSpPr>
        <p:spPr>
          <a:xfrm>
            <a:off x="8594268" y="3190235"/>
            <a:ext cx="134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Advantages</a:t>
            </a:r>
            <a:endParaRPr lang="en-GB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1D9947-CA57-E746-3D5F-A13993BD1235}"/>
              </a:ext>
            </a:extLst>
          </p:cNvPr>
          <p:cNvSpPr txBox="1"/>
          <p:nvPr/>
        </p:nvSpPr>
        <p:spPr>
          <a:xfrm>
            <a:off x="8391641" y="4904906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Disadvantages</a:t>
            </a:r>
            <a:endParaRPr lang="en-GB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2C7CA1-C17F-13D6-6927-96CB4E02D9C9}"/>
              </a:ext>
            </a:extLst>
          </p:cNvPr>
          <p:cNvSpPr txBox="1"/>
          <p:nvPr/>
        </p:nvSpPr>
        <p:spPr>
          <a:xfrm>
            <a:off x="589394" y="3559567"/>
            <a:ext cx="4762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physiological than isolated or cultured cells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A86ADB-399F-9B43-5913-F7A75924D1E6}"/>
              </a:ext>
            </a:extLst>
          </p:cNvPr>
          <p:cNvSpPr txBox="1"/>
          <p:nvPr/>
        </p:nvSpPr>
        <p:spPr>
          <a:xfrm>
            <a:off x="589394" y="4252787"/>
            <a:ext cx="4762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Not reliant on systemic physiology 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745646-C703-AF06-3ACB-6539F051F9C2}"/>
              </a:ext>
            </a:extLst>
          </p:cNvPr>
          <p:cNvSpPr txBox="1"/>
          <p:nvPr/>
        </p:nvSpPr>
        <p:spPr>
          <a:xfrm>
            <a:off x="751954" y="5875118"/>
            <a:ext cx="4762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Not reliant on systemic physiology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DC0D72-2158-ADF6-D233-6A55DEDD7AF8}"/>
              </a:ext>
            </a:extLst>
          </p:cNvPr>
          <p:cNvSpPr txBox="1"/>
          <p:nvPr/>
        </p:nvSpPr>
        <p:spPr>
          <a:xfrm>
            <a:off x="751954" y="6413251"/>
            <a:ext cx="4762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Tissue is typically damaged during isolation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23635C-6AAF-2CD1-BEAF-5F3F3A874E1B}"/>
              </a:ext>
            </a:extLst>
          </p:cNvPr>
          <p:cNvSpPr txBox="1"/>
          <p:nvPr/>
        </p:nvSpPr>
        <p:spPr>
          <a:xfrm>
            <a:off x="549846" y="4790920"/>
            <a:ext cx="4762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Relatively easy to control the tissues environment 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FDD32F-3AC9-BED2-2E3D-0E131D5C6BDB}"/>
              </a:ext>
            </a:extLst>
          </p:cNvPr>
          <p:cNvSpPr txBox="1"/>
          <p:nvPr/>
        </p:nvSpPr>
        <p:spPr>
          <a:xfrm>
            <a:off x="6829297" y="3704577"/>
            <a:ext cx="4762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Versatile range of targets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899254-9E66-5A01-A940-8B8BBE5BB1E6}"/>
              </a:ext>
            </a:extLst>
          </p:cNvPr>
          <p:cNvSpPr txBox="1"/>
          <p:nvPr/>
        </p:nvSpPr>
        <p:spPr>
          <a:xfrm>
            <a:off x="6903689" y="4093415"/>
            <a:ext cx="4762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Multiple targets can be imaged simultaneously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12E5C5-8E5D-53A5-8089-A2681C50B58F}"/>
              </a:ext>
            </a:extLst>
          </p:cNvPr>
          <p:cNvSpPr txBox="1"/>
          <p:nvPr/>
        </p:nvSpPr>
        <p:spPr>
          <a:xfrm>
            <a:off x="6839976" y="5419248"/>
            <a:ext cx="4762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Tissue is not living (its fixed)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D525FA-0A04-112D-95A3-B0DFD248B513}"/>
              </a:ext>
            </a:extLst>
          </p:cNvPr>
          <p:cNvSpPr txBox="1"/>
          <p:nvPr/>
        </p:nvSpPr>
        <p:spPr>
          <a:xfrm>
            <a:off x="6903689" y="5828229"/>
            <a:ext cx="4762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Fixation causes tissue shrinkage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88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9937-0610-6783-8731-C05AF953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AE698-F365-1460-0F5E-2BD266655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the methods of experimental imaging that are commonly used by physiologists</a:t>
            </a:r>
          </a:p>
          <a:p>
            <a:r>
              <a:rPr lang="en-US" dirty="0"/>
              <a:t>To understand the advantages and limitations of these techniques</a:t>
            </a:r>
          </a:p>
          <a:p>
            <a:r>
              <a:rPr lang="en-US" dirty="0"/>
              <a:t>To understand which datasets to choose from the literature or which collaborators to choose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83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DB0F3-C0AB-7D29-8E58-E2D903F0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42F2-B77C-C6E4-D3EC-3EA4EAEE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12"/>
            <a:ext cx="10515600" cy="1325563"/>
          </a:xfrm>
        </p:spPr>
        <p:txBody>
          <a:bodyPr/>
          <a:lstStyle/>
          <a:p>
            <a:pPr algn="ctr"/>
            <a:r>
              <a:rPr lang="en-US" i="1" dirty="0"/>
              <a:t>Ex vivo </a:t>
            </a:r>
            <a:r>
              <a:rPr lang="en-US" dirty="0"/>
              <a:t>use case – studying the isolated heart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E56B3A-08AC-494A-ED57-DD53A59A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497204"/>
            <a:ext cx="4741727" cy="490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2CA1F1-6888-8259-77EC-8647965A0B4E}"/>
              </a:ext>
            </a:extLst>
          </p:cNvPr>
          <p:cNvSpPr txBox="1"/>
          <p:nvPr/>
        </p:nvSpPr>
        <p:spPr>
          <a:xfrm>
            <a:off x="2331807" y="6488668"/>
            <a:ext cx="1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Lou</a:t>
            </a:r>
            <a:r>
              <a:rPr lang="en-US" i="1" dirty="0"/>
              <a:t> et al., </a:t>
            </a:r>
            <a:r>
              <a:rPr lang="en-US" dirty="0"/>
              <a:t>2011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B0702-D417-08E6-E578-1EFCAB82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90"/>
          <a:stretch>
            <a:fillRect/>
          </a:stretch>
        </p:blipFill>
        <p:spPr>
          <a:xfrm>
            <a:off x="7177791" y="1768099"/>
            <a:ext cx="3658138" cy="4695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AB8BE-9ECC-FF34-8CAF-B5685110EB64}"/>
              </a:ext>
            </a:extLst>
          </p:cNvPr>
          <p:cNvSpPr txBox="1"/>
          <p:nvPr/>
        </p:nvSpPr>
        <p:spPr>
          <a:xfrm>
            <a:off x="8008650" y="6470273"/>
            <a:ext cx="234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Rajendran</a:t>
            </a:r>
            <a:r>
              <a:rPr lang="en-US" i="1" dirty="0"/>
              <a:t> et al., </a:t>
            </a:r>
            <a:r>
              <a:rPr lang="en-US" dirty="0"/>
              <a:t>2019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A5253-DD54-4093-C4B8-57705BA705C6}"/>
              </a:ext>
            </a:extLst>
          </p:cNvPr>
          <p:cNvSpPr txBox="1"/>
          <p:nvPr/>
        </p:nvSpPr>
        <p:spPr>
          <a:xfrm>
            <a:off x="706619" y="1127872"/>
            <a:ext cx="551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Living ex vivo preparation of the heart (Langendorff)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93FBC-74D5-6A24-A122-EB302656E560}"/>
              </a:ext>
            </a:extLst>
          </p:cNvPr>
          <p:cNvSpPr txBox="1"/>
          <p:nvPr/>
        </p:nvSpPr>
        <p:spPr>
          <a:xfrm>
            <a:off x="6458749" y="1127871"/>
            <a:ext cx="5306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Labelling of the network of sympathetic neurons in the isolated heart (Fixed)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31262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F788-CB91-7B08-12A4-2A2AC158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 vivo </a:t>
            </a:r>
            <a:r>
              <a:rPr lang="en-US" dirty="0"/>
              <a:t>use case – modelling the cerebral vasculature</a:t>
            </a:r>
            <a:endParaRPr lang="en-GB" dirty="0"/>
          </a:p>
        </p:txBody>
      </p:sp>
      <p:pic>
        <p:nvPicPr>
          <p:cNvPr id="3074" name="Picture 2" descr="figure 1">
            <a:extLst>
              <a:ext uri="{FF2B5EF4-FFF2-40B4-BE49-F238E27FC236}">
                <a16:creationId xmlns:a16="http://schemas.microsoft.com/office/drawing/2014/main" id="{4DAC4C70-A582-5083-460D-6D5C874B1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1" y="1690689"/>
            <a:ext cx="5277379" cy="45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ure 2">
            <a:extLst>
              <a:ext uri="{FF2B5EF4-FFF2-40B4-BE49-F238E27FC236}">
                <a16:creationId xmlns:a16="http://schemas.microsoft.com/office/drawing/2014/main" id="{DB916BEE-F27F-A06C-1C07-E212F5CF6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6" t="40247" b="31481"/>
          <a:stretch>
            <a:fillRect/>
          </a:stretch>
        </p:blipFill>
        <p:spPr bwMode="auto">
          <a:xfrm>
            <a:off x="7044267" y="2471738"/>
            <a:ext cx="4419393" cy="271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1F4B12-0869-68CC-CAD0-E74FC0CE94E8}"/>
              </a:ext>
            </a:extLst>
          </p:cNvPr>
          <p:cNvSpPr/>
          <p:nvPr/>
        </p:nvSpPr>
        <p:spPr>
          <a:xfrm>
            <a:off x="6476999" y="1913467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38799-8750-AF85-8783-4654E5AFEE12}"/>
              </a:ext>
            </a:extLst>
          </p:cNvPr>
          <p:cNvSpPr txBox="1"/>
          <p:nvPr/>
        </p:nvSpPr>
        <p:spPr>
          <a:xfrm>
            <a:off x="5080337" y="64328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Blinder</a:t>
            </a:r>
            <a:r>
              <a:rPr lang="en-US" i="1" dirty="0"/>
              <a:t> et al., </a:t>
            </a:r>
            <a:r>
              <a:rPr lang="en-US" dirty="0"/>
              <a:t>2013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8629E-85EB-8C1D-BC3F-EB27716C6BBD}"/>
              </a:ext>
            </a:extLst>
          </p:cNvPr>
          <p:cNvSpPr txBox="1"/>
          <p:nvPr/>
        </p:nvSpPr>
        <p:spPr>
          <a:xfrm>
            <a:off x="5923560" y="1355196"/>
            <a:ext cx="5537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Resistance network model based off ex vivo fixed tissue imaging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8415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446D6-EE6D-4C30-1F59-D884B66CF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1EA2-F9AF-BD22-6F94-AA23C639D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630936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The basics – choosing a physiological preparation to work with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4B099-6DA0-D39C-691F-6F87C8080D10}"/>
              </a:ext>
            </a:extLst>
          </p:cNvPr>
          <p:cNvSpPr txBox="1"/>
          <p:nvPr/>
        </p:nvSpPr>
        <p:spPr>
          <a:xfrm>
            <a:off x="5342428" y="1930224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In vivo</a:t>
            </a:r>
          </a:p>
          <a:p>
            <a:pPr algn="ctr"/>
            <a:r>
              <a:rPr lang="en-US" dirty="0"/>
              <a:t>“In the living”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1E6247-B855-6FE2-ACF6-AAB19BBB2AED}"/>
              </a:ext>
            </a:extLst>
          </p:cNvPr>
          <p:cNvCxnSpPr>
            <a:cxnSpLocks/>
          </p:cNvCxnSpPr>
          <p:nvPr/>
        </p:nvCxnSpPr>
        <p:spPr>
          <a:xfrm>
            <a:off x="6165899" y="2907149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E3F15835-CA9D-890D-F23B-10351B0B44AA}"/>
              </a:ext>
            </a:extLst>
          </p:cNvPr>
          <p:cNvSpPr txBox="1">
            <a:spLocks/>
          </p:cNvSpPr>
          <p:nvPr/>
        </p:nvSpPr>
        <p:spPr>
          <a:xfrm>
            <a:off x="2240703" y="2493020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Animal experiments</a:t>
            </a:r>
            <a:endParaRPr lang="en-GB" sz="1800" b="1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A787146-D3D7-B8FF-2C79-C56689C803B5}"/>
              </a:ext>
            </a:extLst>
          </p:cNvPr>
          <p:cNvSpPr txBox="1">
            <a:spLocks/>
          </p:cNvSpPr>
          <p:nvPr/>
        </p:nvSpPr>
        <p:spPr>
          <a:xfrm>
            <a:off x="8484308" y="2731686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Patient data</a:t>
            </a:r>
            <a:endParaRPr lang="en-GB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757CD-CA29-36E8-A69B-C0234CDB28B9}"/>
              </a:ext>
            </a:extLst>
          </p:cNvPr>
          <p:cNvSpPr txBox="1"/>
          <p:nvPr/>
        </p:nvSpPr>
        <p:spPr>
          <a:xfrm>
            <a:off x="2033186" y="2997736"/>
            <a:ext cx="206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Appropriate usage:</a:t>
            </a:r>
          </a:p>
          <a:p>
            <a:endParaRPr lang="en-GB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6E6AB-843B-5D90-4818-6165BC92CF99}"/>
              </a:ext>
            </a:extLst>
          </p:cNvPr>
          <p:cNvSpPr txBox="1"/>
          <p:nvPr/>
        </p:nvSpPr>
        <p:spPr>
          <a:xfrm>
            <a:off x="8236638" y="2997736"/>
            <a:ext cx="206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Appropriate usage:</a:t>
            </a:r>
          </a:p>
          <a:p>
            <a:endParaRPr lang="en-GB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D9056-C6F8-0417-AFBB-A19ECB1389B0}"/>
              </a:ext>
            </a:extLst>
          </p:cNvPr>
          <p:cNvSpPr txBox="1"/>
          <p:nvPr/>
        </p:nvSpPr>
        <p:spPr>
          <a:xfrm>
            <a:off x="1699810" y="3374901"/>
            <a:ext cx="264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Systems level physiology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7CE86-7308-B686-ABCE-ABA69CEC0323}"/>
              </a:ext>
            </a:extLst>
          </p:cNvPr>
          <p:cNvSpPr txBox="1"/>
          <p:nvPr/>
        </p:nvSpPr>
        <p:spPr>
          <a:xfrm>
            <a:off x="2430874" y="3981724"/>
            <a:ext cx="118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Behaviour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E0725-6EDC-8BAC-1457-13EF007C9345}"/>
              </a:ext>
            </a:extLst>
          </p:cNvPr>
          <p:cNvSpPr txBox="1"/>
          <p:nvPr/>
        </p:nvSpPr>
        <p:spPr>
          <a:xfrm>
            <a:off x="2132587" y="4700472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Disease models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5D1AB1-5519-1A4F-A9ED-43A726FB6D61}"/>
              </a:ext>
            </a:extLst>
          </p:cNvPr>
          <p:cNvSpPr txBox="1"/>
          <p:nvPr/>
        </p:nvSpPr>
        <p:spPr>
          <a:xfrm>
            <a:off x="7718773" y="3744233"/>
            <a:ext cx="309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Ideal (Only?) datasets for studying control and disease in actual human environment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952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6FC8C-B23D-65BA-2289-3507C1C69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1C06-D342-27E8-CD25-4261AB2B0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630936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The basics – choosing a physiological preparation to work with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2F791-90DB-7BC9-D1D7-FA97E9BFF2BC}"/>
              </a:ext>
            </a:extLst>
          </p:cNvPr>
          <p:cNvSpPr txBox="1"/>
          <p:nvPr/>
        </p:nvSpPr>
        <p:spPr>
          <a:xfrm>
            <a:off x="5342428" y="1930224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In vivo</a:t>
            </a:r>
          </a:p>
          <a:p>
            <a:pPr algn="ctr"/>
            <a:r>
              <a:rPr lang="en-US" dirty="0"/>
              <a:t>“In the living”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0E425-654A-769D-C4AA-927F73D1B190}"/>
              </a:ext>
            </a:extLst>
          </p:cNvPr>
          <p:cNvCxnSpPr>
            <a:cxnSpLocks/>
          </p:cNvCxnSpPr>
          <p:nvPr/>
        </p:nvCxnSpPr>
        <p:spPr>
          <a:xfrm>
            <a:off x="6165899" y="2907149"/>
            <a:ext cx="0" cy="29735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590BA43B-53FA-C022-996D-0D850415A748}"/>
              </a:ext>
            </a:extLst>
          </p:cNvPr>
          <p:cNvSpPr txBox="1">
            <a:spLocks/>
          </p:cNvSpPr>
          <p:nvPr/>
        </p:nvSpPr>
        <p:spPr>
          <a:xfrm>
            <a:off x="2130743" y="2576555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Animal experiments</a:t>
            </a:r>
            <a:endParaRPr lang="en-GB" sz="1800" b="1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0A954A3-0E3C-BFAA-5BA8-F47077A85120}"/>
              </a:ext>
            </a:extLst>
          </p:cNvPr>
          <p:cNvSpPr txBox="1">
            <a:spLocks/>
          </p:cNvSpPr>
          <p:nvPr/>
        </p:nvSpPr>
        <p:spPr>
          <a:xfrm>
            <a:off x="8484308" y="2731686"/>
            <a:ext cx="15666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Patient data</a:t>
            </a:r>
            <a:endParaRPr lang="en-GB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B69BE-E829-AA5C-70CA-38103B585654}"/>
              </a:ext>
            </a:extLst>
          </p:cNvPr>
          <p:cNvSpPr txBox="1"/>
          <p:nvPr/>
        </p:nvSpPr>
        <p:spPr>
          <a:xfrm>
            <a:off x="2141059" y="4993138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Disadvantages</a:t>
            </a:r>
            <a:endParaRPr lang="en-GB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D946E-1835-DB46-D7D9-729C7A371A68}"/>
              </a:ext>
            </a:extLst>
          </p:cNvPr>
          <p:cNvSpPr txBox="1"/>
          <p:nvPr/>
        </p:nvSpPr>
        <p:spPr>
          <a:xfrm>
            <a:off x="2251017" y="3190235"/>
            <a:ext cx="134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Advantages</a:t>
            </a:r>
            <a:endParaRPr lang="en-GB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08148-BC88-A034-3DB5-4E7ACF3277CE}"/>
              </a:ext>
            </a:extLst>
          </p:cNvPr>
          <p:cNvSpPr txBox="1"/>
          <p:nvPr/>
        </p:nvSpPr>
        <p:spPr>
          <a:xfrm>
            <a:off x="8594268" y="3190235"/>
            <a:ext cx="134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Advantages</a:t>
            </a:r>
            <a:endParaRPr lang="en-GB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3EFED-0891-4AE8-DD42-431024D89E63}"/>
              </a:ext>
            </a:extLst>
          </p:cNvPr>
          <p:cNvSpPr txBox="1"/>
          <p:nvPr/>
        </p:nvSpPr>
        <p:spPr>
          <a:xfrm>
            <a:off x="8437974" y="4430174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Disadvantages</a:t>
            </a:r>
            <a:endParaRPr lang="en-GB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90170-730A-C8BE-F80E-1E42FEECFAC2}"/>
              </a:ext>
            </a:extLst>
          </p:cNvPr>
          <p:cNvSpPr txBox="1"/>
          <p:nvPr/>
        </p:nvSpPr>
        <p:spPr>
          <a:xfrm>
            <a:off x="1127760" y="3559567"/>
            <a:ext cx="34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 representation of physiological in an intact system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BDCBF-F181-DC99-8E78-C5CD639C3B46}"/>
              </a:ext>
            </a:extLst>
          </p:cNvPr>
          <p:cNvSpPr txBox="1"/>
          <p:nvPr/>
        </p:nvSpPr>
        <p:spPr>
          <a:xfrm>
            <a:off x="1217494" y="5362470"/>
            <a:ext cx="34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Imaging/experimental manipulation is often invasive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7897D-8DB0-6046-5F4F-896BA1A70C23}"/>
              </a:ext>
            </a:extLst>
          </p:cNvPr>
          <p:cNvSpPr txBox="1"/>
          <p:nvPr/>
        </p:nvSpPr>
        <p:spPr>
          <a:xfrm>
            <a:off x="1127760" y="4320388"/>
            <a:ext cx="34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Imaging depth and location is limited (at high resolution)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ACCCF-507A-3DAA-EF30-5C4568B590F1}"/>
              </a:ext>
            </a:extLst>
          </p:cNvPr>
          <p:cNvSpPr txBox="1"/>
          <p:nvPr/>
        </p:nvSpPr>
        <p:spPr>
          <a:xfrm>
            <a:off x="1263829" y="6054967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Often involves </a:t>
            </a:r>
            <a:r>
              <a:rPr lang="en-US" dirty="0" err="1"/>
              <a:t>anaesthesia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006F9-AFD0-14BB-74DC-2376E05F7EF9}"/>
              </a:ext>
            </a:extLst>
          </p:cNvPr>
          <p:cNvSpPr txBox="1"/>
          <p:nvPr/>
        </p:nvSpPr>
        <p:spPr>
          <a:xfrm>
            <a:off x="1263829" y="6470465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Ethical considerations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089DE-FCD2-E8E4-C92E-7B9BD49BCC85}"/>
              </a:ext>
            </a:extLst>
          </p:cNvPr>
          <p:cNvSpPr txBox="1"/>
          <p:nvPr/>
        </p:nvSpPr>
        <p:spPr>
          <a:xfrm>
            <a:off x="7514411" y="3500994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case datasets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EFD453-EEF4-6B11-21FB-579ED63C1C76}"/>
              </a:ext>
            </a:extLst>
          </p:cNvPr>
          <p:cNvSpPr txBox="1"/>
          <p:nvPr/>
        </p:nvSpPr>
        <p:spPr>
          <a:xfrm>
            <a:off x="7468076" y="4691326"/>
            <a:ext cx="341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 to obtain data and even harder to get well controlled baseline datasets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C8D87-8042-1F7B-45FC-09487C4ABB0C}"/>
              </a:ext>
            </a:extLst>
          </p:cNvPr>
          <p:cNvSpPr txBox="1"/>
          <p:nvPr/>
        </p:nvSpPr>
        <p:spPr>
          <a:xfrm>
            <a:off x="7560744" y="6131778"/>
            <a:ext cx="34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Imaging techniques are often low resolution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FED21D-EC89-1CCD-2F1A-9DA83D7D9883}"/>
              </a:ext>
            </a:extLst>
          </p:cNvPr>
          <p:cNvSpPr txBox="1"/>
          <p:nvPr/>
        </p:nvSpPr>
        <p:spPr>
          <a:xfrm>
            <a:off x="7514411" y="5552642"/>
            <a:ext cx="34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Limited ability for experimental intervention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957221-02A4-1F45-5FA2-C03E5ED33256}"/>
              </a:ext>
            </a:extLst>
          </p:cNvPr>
          <p:cNvSpPr txBox="1"/>
          <p:nvPr/>
        </p:nvSpPr>
        <p:spPr>
          <a:xfrm>
            <a:off x="7144729" y="3877562"/>
            <a:ext cx="424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Generally non-invasive methodologies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83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68A02-4D22-3DFF-8A9B-EEC0F3845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06C3-34BC-63D2-D39F-0D12D704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In vivo </a:t>
            </a:r>
            <a:r>
              <a:rPr lang="en-US" dirty="0"/>
              <a:t>use case – studying immune cell movement into the lung in influenza</a:t>
            </a:r>
            <a:endParaRPr lang="en-GB" dirty="0"/>
          </a:p>
        </p:txBody>
      </p:sp>
      <p:pic>
        <p:nvPicPr>
          <p:cNvPr id="6146" name="Picture 2" descr="Fig. 1.">
            <a:extLst>
              <a:ext uri="{FF2B5EF4-FFF2-40B4-BE49-F238E27FC236}">
                <a16:creationId xmlns:a16="http://schemas.microsoft.com/office/drawing/2014/main" id="{8332F3EE-0CF5-4086-4EFC-AA9028A4F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06" y="2044172"/>
            <a:ext cx="11214960" cy="354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BA399-B65F-0FA2-8ADD-08F8EF90CCD5}"/>
              </a:ext>
            </a:extLst>
          </p:cNvPr>
          <p:cNvSpPr txBox="1"/>
          <p:nvPr/>
        </p:nvSpPr>
        <p:spPr>
          <a:xfrm>
            <a:off x="5121363" y="584200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Ueki </a:t>
            </a:r>
            <a:r>
              <a:rPr lang="en-US" i="1" dirty="0"/>
              <a:t>et al., </a:t>
            </a:r>
            <a:r>
              <a:rPr lang="en-US" dirty="0"/>
              <a:t>2018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80B0A-9693-51F0-01C7-864A2A17EE42}"/>
              </a:ext>
            </a:extLst>
          </p:cNvPr>
          <p:cNvSpPr txBox="1"/>
          <p:nvPr/>
        </p:nvSpPr>
        <p:spPr>
          <a:xfrm>
            <a:off x="838200" y="5486400"/>
            <a:ext cx="302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Venus = Fluorescent flu virus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803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6B2D-E743-A660-408E-E8CFBADB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7F0C-3AED-21DE-A531-82AC54AA7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you want to isolate a cell, tissue/organ or look at a whole functioning system?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There are advantages and disadvantages of each approach, and we can combine methods to optimize their usage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5756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87862-159B-E2FE-2DCE-573A7617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7B67-B1BC-1407-0243-EEDABAA4F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500312"/>
            <a:ext cx="11308397" cy="1309687"/>
          </a:xfrm>
        </p:spPr>
        <p:txBody>
          <a:bodyPr/>
          <a:lstStyle/>
          <a:p>
            <a:r>
              <a:rPr lang="en-US" dirty="0"/>
              <a:t>How would we approach looking at skeletal muscle blood flow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D6C5C-98BB-D132-9593-984927D133DB}"/>
              </a:ext>
            </a:extLst>
          </p:cNvPr>
          <p:cNvSpPr txBox="1"/>
          <p:nvPr/>
        </p:nvSpPr>
        <p:spPr>
          <a:xfrm>
            <a:off x="385762" y="3840478"/>
            <a:ext cx="103025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Images with high enough </a:t>
            </a:r>
            <a:r>
              <a:rPr lang="en-US" sz="2400" b="1" i="1" dirty="0"/>
              <a:t>spatial</a:t>
            </a:r>
            <a:r>
              <a:rPr lang="en-US" sz="2400" i="1" dirty="0"/>
              <a:t> </a:t>
            </a:r>
            <a:r>
              <a:rPr lang="en-US" sz="2400" b="1" i="1" dirty="0"/>
              <a:t>resolution</a:t>
            </a:r>
            <a:r>
              <a:rPr lang="en-US" sz="2400" i="1" dirty="0"/>
              <a:t> to find the anatomy and diameter of </a:t>
            </a:r>
            <a:r>
              <a:rPr lang="en-US" sz="2400" i="1" dirty="0" err="1"/>
              <a:t>microvessel</a:t>
            </a:r>
            <a:r>
              <a:rPr lang="en-US" sz="2400" i="1" dirty="0"/>
              <a:t> lumens (&lt;3-20 </a:t>
            </a:r>
            <a:r>
              <a:rPr lang="el-GR" sz="2400" i="1" dirty="0"/>
              <a:t>μ</a:t>
            </a:r>
            <a:r>
              <a:rPr lang="en-US" sz="2400" i="1" dirty="0"/>
              <a:t>m)  </a:t>
            </a:r>
          </a:p>
          <a:p>
            <a:r>
              <a:rPr lang="en-US" sz="2400" i="1" dirty="0"/>
              <a:t>A fast enough acquisition rate that we can we can achieve a good </a:t>
            </a:r>
            <a:r>
              <a:rPr lang="en-US" sz="2400" b="1" i="1" dirty="0"/>
              <a:t>temporal resolution </a:t>
            </a:r>
            <a:r>
              <a:rPr lang="en-US" sz="2400" i="1" dirty="0"/>
              <a:t>in order to measure changes in diameter in real time (over minutes)</a:t>
            </a:r>
          </a:p>
          <a:p>
            <a:r>
              <a:rPr lang="en-US" sz="2400" i="1" dirty="0"/>
              <a:t>A large enough dataset to encompass all required anatomy</a:t>
            </a:r>
          </a:p>
        </p:txBody>
      </p:sp>
    </p:spTree>
    <p:extLst>
      <p:ext uri="{BB962C8B-B14F-4D97-AF65-F5344CB8AC3E}">
        <p14:creationId xmlns:p14="http://schemas.microsoft.com/office/powerpoint/2010/main" val="21801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9E44-6915-6F77-5EF9-0D8C488C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" y="-332027"/>
            <a:ext cx="11907520" cy="1309687"/>
          </a:xfrm>
        </p:spPr>
        <p:txBody>
          <a:bodyPr/>
          <a:lstStyle/>
          <a:p>
            <a:pPr algn="ctr"/>
            <a:r>
              <a:rPr lang="en-US" dirty="0"/>
              <a:t>Basic overview of (fluorescence) light microscopy</a:t>
            </a:r>
            <a:endParaRPr lang="en-GB" dirty="0"/>
          </a:p>
        </p:txBody>
      </p:sp>
      <p:pic>
        <p:nvPicPr>
          <p:cNvPr id="9220" name="Picture 4" descr="Fluorescence Microscope: Principle, Parts, Uses, Examples">
            <a:extLst>
              <a:ext uri="{FF2B5EF4-FFF2-40B4-BE49-F238E27FC236}">
                <a16:creationId xmlns:a16="http://schemas.microsoft.com/office/drawing/2014/main" id="{D59FEFDB-FF2E-E120-A27C-000412A10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t="4210"/>
          <a:stretch>
            <a:fillRect/>
          </a:stretch>
        </p:blipFill>
        <p:spPr bwMode="auto">
          <a:xfrm>
            <a:off x="6217919" y="1566940"/>
            <a:ext cx="4216401" cy="47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luorescence, Spectrofluorometer ...">
            <a:extLst>
              <a:ext uri="{FF2B5EF4-FFF2-40B4-BE49-F238E27FC236}">
                <a16:creationId xmlns:a16="http://schemas.microsoft.com/office/drawing/2014/main" id="{74E7619D-4E99-12D5-800B-AB1A9DB19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68" y="3581559"/>
            <a:ext cx="3704350" cy="291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n Overview of Fluorescence Microscopy - Biotium">
            <a:extLst>
              <a:ext uri="{FF2B5EF4-FFF2-40B4-BE49-F238E27FC236}">
                <a16:creationId xmlns:a16="http://schemas.microsoft.com/office/drawing/2014/main" id="{E779F308-B0E2-9A49-771F-D91D659F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90" y="1041400"/>
            <a:ext cx="3044505" cy="247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9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7A57-96F7-B0AE-38F4-18FA0A17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11628437" cy="1309687"/>
          </a:xfrm>
        </p:spPr>
        <p:txBody>
          <a:bodyPr/>
          <a:lstStyle/>
          <a:p>
            <a:pPr algn="ctr"/>
            <a:r>
              <a:rPr lang="en-US" dirty="0"/>
              <a:t>Every fluorescent molecule will have a point spread function limiting imaging resolution</a:t>
            </a:r>
            <a:endParaRPr lang="en-GB" dirty="0"/>
          </a:p>
        </p:txBody>
      </p:sp>
      <p:sp>
        <p:nvSpPr>
          <p:cNvPr id="5" name="AutoShape 4" descr="overlapping point spread fucntions">
            <a:extLst>
              <a:ext uri="{FF2B5EF4-FFF2-40B4-BE49-F238E27FC236}">
                <a16:creationId xmlns:a16="http://schemas.microsoft.com/office/drawing/2014/main" id="{C6061931-399E-EA1F-E1F9-4C3B107CE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7920" y="34442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1546C-BD42-E013-2346-3E9339A9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338" y="2263775"/>
            <a:ext cx="3909519" cy="3788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C2F4ED-4A41-56F5-7B64-CE358F7D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225" y="3425629"/>
            <a:ext cx="2633506" cy="1417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981A7-AA65-31B5-66D7-8497D5E4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80" y="2194437"/>
            <a:ext cx="2547242" cy="3926999"/>
          </a:xfrm>
          <a:prstGeom prst="rect">
            <a:avLst/>
          </a:prstGeom>
        </p:spPr>
      </p:pic>
      <p:pic>
        <p:nvPicPr>
          <p:cNvPr id="8200" name="Picture 8" descr="Measuring and interpreting point spread functions to determine confocal  microscope resolution and ensure quality control | Nature Protocols">
            <a:extLst>
              <a:ext uri="{FF2B5EF4-FFF2-40B4-BE49-F238E27FC236}">
                <a16:creationId xmlns:a16="http://schemas.microsoft.com/office/drawing/2014/main" id="{71F17E1E-E4BC-2FD7-0C93-9A60173A5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6" r="82576"/>
          <a:stretch>
            <a:fillRect/>
          </a:stretch>
        </p:blipFill>
        <p:spPr bwMode="auto">
          <a:xfrm>
            <a:off x="584885" y="1995396"/>
            <a:ext cx="1570037" cy="216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easuring and interpreting point spread functions to determine confocal  microscope resolution and ensure quality control | Nature Protocols">
            <a:extLst>
              <a:ext uri="{FF2B5EF4-FFF2-40B4-BE49-F238E27FC236}">
                <a16:creationId xmlns:a16="http://schemas.microsoft.com/office/drawing/2014/main" id="{3ABA6D63-A644-24F7-DE76-3132D053E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6" t="17812" r="56744"/>
          <a:stretch>
            <a:fillRect/>
          </a:stretch>
        </p:blipFill>
        <p:spPr bwMode="auto">
          <a:xfrm>
            <a:off x="189873" y="4157936"/>
            <a:ext cx="2547242" cy="259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C39C86-D72E-E04A-D41B-8DADBFA9DC7B}"/>
              </a:ext>
            </a:extLst>
          </p:cNvPr>
          <p:cNvSpPr/>
          <p:nvPr/>
        </p:nvSpPr>
        <p:spPr>
          <a:xfrm>
            <a:off x="1911697" y="1873839"/>
            <a:ext cx="474648" cy="460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7FD04-2A05-EE65-0653-CC23B5445D03}"/>
              </a:ext>
            </a:extLst>
          </p:cNvPr>
          <p:cNvSpPr/>
          <p:nvPr/>
        </p:nvSpPr>
        <p:spPr>
          <a:xfrm>
            <a:off x="2149021" y="2104049"/>
            <a:ext cx="474648" cy="460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BF1D14-46A4-92CD-2FC7-2B39599037BD}"/>
              </a:ext>
            </a:extLst>
          </p:cNvPr>
          <p:cNvSpPr/>
          <p:nvPr/>
        </p:nvSpPr>
        <p:spPr>
          <a:xfrm>
            <a:off x="-1448117" y="4842706"/>
            <a:ext cx="1783080" cy="2125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FE1D1-EFC6-F6B8-4E26-E25426B3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DFE3-3303-409B-FBDB-C4FFB0B45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87" y="203682"/>
            <a:ext cx="11308397" cy="1309687"/>
          </a:xfrm>
        </p:spPr>
        <p:txBody>
          <a:bodyPr/>
          <a:lstStyle/>
          <a:p>
            <a:pPr algn="ctr"/>
            <a:r>
              <a:rPr lang="en-US" dirty="0"/>
              <a:t>How the numerical aperture of the objective limits spatial resolution</a:t>
            </a:r>
            <a:endParaRPr lang="en-GB" dirty="0"/>
          </a:p>
        </p:txBody>
      </p:sp>
      <p:pic>
        <p:nvPicPr>
          <p:cNvPr id="3074" name="Picture 2" descr="figure 6">
            <a:extLst>
              <a:ext uri="{FF2B5EF4-FFF2-40B4-BE49-F238E27FC236}">
                <a16:creationId xmlns:a16="http://schemas.microsoft.com/office/drawing/2014/main" id="{914AED29-A596-1667-56C2-590AE6EA1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21"/>
          <a:stretch>
            <a:fillRect/>
          </a:stretch>
        </p:blipFill>
        <p:spPr bwMode="auto">
          <a:xfrm>
            <a:off x="6342942" y="3966309"/>
            <a:ext cx="3862283" cy="207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9620D-AAA0-AEA1-3D15-D1DCEE917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75" y="4063773"/>
            <a:ext cx="2633506" cy="1417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4C7FA4-9E8B-D499-2D26-B501C160B5A0}"/>
              </a:ext>
            </a:extLst>
          </p:cNvPr>
          <p:cNvSpPr txBox="1"/>
          <p:nvPr/>
        </p:nvSpPr>
        <p:spPr>
          <a:xfrm>
            <a:off x="1738888" y="3220249"/>
            <a:ext cx="312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Lateral (single plane x/y) resolution is determined by the following equation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37868B5-0975-65FF-C398-C2F37E1CA459}"/>
                  </a:ext>
                </a:extLst>
              </p14:cNvPr>
              <p14:cNvContentPartPr/>
              <p14:nvPr/>
            </p14:nvContentPartPr>
            <p14:xfrm>
              <a:off x="3535680" y="4805210"/>
              <a:ext cx="552777" cy="396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37868B5-0975-65FF-C398-C2F37E1CA4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1698" y="4697243"/>
                <a:ext cx="660381" cy="611815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 descr="figure 6">
            <a:extLst>
              <a:ext uri="{FF2B5EF4-FFF2-40B4-BE49-F238E27FC236}">
                <a16:creationId xmlns:a16="http://schemas.microsoft.com/office/drawing/2014/main" id="{25D4F5D8-9B3B-8FF0-E676-0D961F498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6" b="28827"/>
          <a:stretch>
            <a:fillRect/>
          </a:stretch>
        </p:blipFill>
        <p:spPr bwMode="auto">
          <a:xfrm>
            <a:off x="8763495" y="1723333"/>
            <a:ext cx="2934335" cy="22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gure 6">
            <a:extLst>
              <a:ext uri="{FF2B5EF4-FFF2-40B4-BE49-F238E27FC236}">
                <a16:creationId xmlns:a16="http://schemas.microsoft.com/office/drawing/2014/main" id="{4B2058C5-A3A9-9E77-AAA4-2DF210EF1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69389"/>
          <a:stretch>
            <a:fillRect/>
          </a:stretch>
        </p:blipFill>
        <p:spPr bwMode="auto">
          <a:xfrm>
            <a:off x="4982904" y="1861108"/>
            <a:ext cx="3447912" cy="196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B0B94-AB04-0743-8206-6CF559319300}"/>
              </a:ext>
            </a:extLst>
          </p:cNvPr>
          <p:cNvSpPr txBox="1"/>
          <p:nvPr/>
        </p:nvSpPr>
        <p:spPr>
          <a:xfrm>
            <a:off x="495931" y="6211669"/>
            <a:ext cx="1106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Microscope objective choice effects resolution, working distance, applicability (</a:t>
            </a:r>
            <a:r>
              <a:rPr lang="en-US" dirty="0" err="1"/>
              <a:t>ie</a:t>
            </a:r>
            <a:r>
              <a:rPr lang="en-US" dirty="0"/>
              <a:t> is the sample in solution or under a coverslip), magnification and brightness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3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07636-A72E-1FFA-94CB-4AE151CD9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3752"/>
            <a:ext cx="10515600" cy="5389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Use case </a:t>
            </a:r>
          </a:p>
          <a:p>
            <a:pPr marL="0" indent="0">
              <a:buNone/>
            </a:pPr>
            <a:r>
              <a:rPr lang="en-US" dirty="0"/>
              <a:t>We want to produce a model of blood flow control (at a microvascular level) in skeletal muscle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54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D0621-9BAD-10AA-CD27-EFB9EFFED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7977-B8B8-A23D-ED64-5F466A40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21"/>
            <a:ext cx="11308397" cy="1309687"/>
          </a:xfrm>
        </p:spPr>
        <p:txBody>
          <a:bodyPr/>
          <a:lstStyle/>
          <a:p>
            <a:pPr algn="ctr"/>
            <a:r>
              <a:rPr lang="en-US" dirty="0"/>
              <a:t>How the emission wavelength limits spatial resolution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602F0-C2CB-A2CE-E897-F49182EC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775" y="3444483"/>
            <a:ext cx="2633506" cy="1417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35CBE9-B187-1461-AAE5-52CB5A068DBA}"/>
              </a:ext>
            </a:extLst>
          </p:cNvPr>
          <p:cNvSpPr txBox="1"/>
          <p:nvPr/>
        </p:nvSpPr>
        <p:spPr>
          <a:xfrm>
            <a:off x="1738888" y="2600959"/>
            <a:ext cx="312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Lateral (single plane x/y) resolution is determined by the following equation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2B767E-F6AB-5BB8-51D0-D253CCAEA663}"/>
                  </a:ext>
                </a:extLst>
              </p14:cNvPr>
              <p14:cNvContentPartPr/>
              <p14:nvPr/>
            </p14:nvContentPartPr>
            <p14:xfrm>
              <a:off x="3769360" y="3608724"/>
              <a:ext cx="552777" cy="396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2B767E-F6AB-5BB8-51D0-D253CCAEA6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5378" y="3500757"/>
                <a:ext cx="660381" cy="611815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CD8507DE-01E4-88C1-8A1A-E64A1D60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8248"/>
          <a:stretch>
            <a:fillRect/>
          </a:stretch>
        </p:blipFill>
        <p:spPr>
          <a:xfrm>
            <a:off x="6402866" y="1261128"/>
            <a:ext cx="5369817" cy="548767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9A5D77F-1052-3062-3C6E-DC93E3E64132}"/>
              </a:ext>
            </a:extLst>
          </p:cNvPr>
          <p:cNvSpPr txBox="1"/>
          <p:nvPr/>
        </p:nvSpPr>
        <p:spPr>
          <a:xfrm>
            <a:off x="8872209" y="1193521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Approximate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848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1B861-BDEE-13BD-9DF3-A3D70728E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7C46-2981-2F1F-C1DA-F82AC9C0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01" y="0"/>
            <a:ext cx="11308397" cy="1309687"/>
          </a:xfrm>
        </p:spPr>
        <p:txBody>
          <a:bodyPr/>
          <a:lstStyle/>
          <a:p>
            <a:pPr algn="ctr"/>
            <a:r>
              <a:rPr lang="en-US" dirty="0"/>
              <a:t>How the emission wavelength limits spatial resolution</a:t>
            </a:r>
            <a:endParaRPr lang="en-GB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2B355838-E527-7FD9-FD47-DFE591E0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55" y="2371610"/>
            <a:ext cx="6215820" cy="326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506E8-B854-69A5-AB97-FFC51D29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75" y="3444483"/>
            <a:ext cx="2633506" cy="1417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1C8B3-0EB3-79EA-E090-ADAF8FA3B887}"/>
              </a:ext>
            </a:extLst>
          </p:cNvPr>
          <p:cNvSpPr txBox="1"/>
          <p:nvPr/>
        </p:nvSpPr>
        <p:spPr>
          <a:xfrm>
            <a:off x="1738888" y="2600959"/>
            <a:ext cx="312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Lateral (single plane x/y) resolution is determined by the following equation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031082-B5C0-4046-61A0-CF27ADBE4C55}"/>
                  </a:ext>
                </a:extLst>
              </p14:cNvPr>
              <p14:cNvContentPartPr/>
              <p14:nvPr/>
            </p14:nvContentPartPr>
            <p14:xfrm>
              <a:off x="3769360" y="3608724"/>
              <a:ext cx="552777" cy="396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031082-B5C0-4046-61A0-CF27ADBE4C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5378" y="3500757"/>
                <a:ext cx="660381" cy="61181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E4D7647-04AA-D204-7752-9F7C4DE4FA56}"/>
              </a:ext>
            </a:extLst>
          </p:cNvPr>
          <p:cNvSpPr txBox="1"/>
          <p:nvPr/>
        </p:nvSpPr>
        <p:spPr>
          <a:xfrm>
            <a:off x="7436745" y="5851082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Jonkman </a:t>
            </a:r>
            <a:r>
              <a:rPr lang="en-US" i="1" dirty="0"/>
              <a:t>et al.,</a:t>
            </a:r>
            <a:r>
              <a:rPr lang="en-US" dirty="0"/>
              <a:t>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06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23A27C-5837-2FD7-F990-457DF10587D8}"/>
              </a:ext>
            </a:extLst>
          </p:cNvPr>
          <p:cNvSpPr/>
          <p:nvPr/>
        </p:nvSpPr>
        <p:spPr>
          <a:xfrm>
            <a:off x="6171167" y="2979459"/>
            <a:ext cx="1783080" cy="1882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utoShape 2" descr="Axial resolution and Optical section thickness - LFM">
            <a:extLst>
              <a:ext uri="{FF2B5EF4-FFF2-40B4-BE49-F238E27FC236}">
                <a16:creationId xmlns:a16="http://schemas.microsoft.com/office/drawing/2014/main" id="{C19C86DB-F93A-B1B3-8602-81E8EE2094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6616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80EC9E-92E2-5EE8-F543-AF8FA4CF4C06}"/>
              </a:ext>
            </a:extLst>
          </p:cNvPr>
          <p:cNvSpPr txBox="1">
            <a:spLocks/>
          </p:cNvSpPr>
          <p:nvPr/>
        </p:nvSpPr>
        <p:spPr>
          <a:xfrm>
            <a:off x="252887" y="-415608"/>
            <a:ext cx="11308397" cy="130968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Resolution is worse in the axial (z) dimension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72E9B-C654-CC59-66AC-38534EDDE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70" y="3413517"/>
            <a:ext cx="2633506" cy="1417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688B8-C9B9-4727-2F2A-2EF9277D325D}"/>
              </a:ext>
            </a:extLst>
          </p:cNvPr>
          <p:cNvSpPr txBox="1"/>
          <p:nvPr/>
        </p:nvSpPr>
        <p:spPr>
          <a:xfrm>
            <a:off x="700587" y="2490187"/>
            <a:ext cx="312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Lateral (single plane x/y) resolution is determined by the following equation</a:t>
            </a:r>
            <a:endParaRPr lang="en-GB" dirty="0"/>
          </a:p>
        </p:txBody>
      </p:sp>
      <p:pic>
        <p:nvPicPr>
          <p:cNvPr id="5126" name="Picture 6" descr="Measuring and interpreting point spread functions to determine confocal  microscope resolution and ensure quality control | Nature Protocols">
            <a:extLst>
              <a:ext uri="{FF2B5EF4-FFF2-40B4-BE49-F238E27FC236}">
                <a16:creationId xmlns:a16="http://schemas.microsoft.com/office/drawing/2014/main" id="{D2AA8BB1-0784-E3DB-FD06-B81B87E67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8" r="57510"/>
          <a:stretch>
            <a:fillRect/>
          </a:stretch>
        </p:blipFill>
        <p:spPr bwMode="auto">
          <a:xfrm>
            <a:off x="6447553" y="2644934"/>
            <a:ext cx="3828594" cy="22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Measuring and interpreting point spread functions to determine confocal  microscope resolution and ensure quality control | Nature Protocols">
            <a:extLst>
              <a:ext uri="{FF2B5EF4-FFF2-40B4-BE49-F238E27FC236}">
                <a16:creationId xmlns:a16="http://schemas.microsoft.com/office/drawing/2014/main" id="{4C9B68F2-C52F-0E3F-56AB-ECAF68429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2" r="21480"/>
          <a:stretch>
            <a:fillRect/>
          </a:stretch>
        </p:blipFill>
        <p:spPr bwMode="auto">
          <a:xfrm>
            <a:off x="10257829" y="1943139"/>
            <a:ext cx="178308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5D710D-0A43-CFEB-77DF-7F7D0977177B}"/>
              </a:ext>
            </a:extLst>
          </p:cNvPr>
          <p:cNvSpPr/>
          <p:nvPr/>
        </p:nvSpPr>
        <p:spPr>
          <a:xfrm>
            <a:off x="6006626" y="2782273"/>
            <a:ext cx="1783080" cy="2125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C91C55-AFE9-8D51-9F34-879856325246}"/>
              </a:ext>
            </a:extLst>
          </p:cNvPr>
          <p:cNvSpPr/>
          <p:nvPr/>
        </p:nvSpPr>
        <p:spPr>
          <a:xfrm>
            <a:off x="6171167" y="3070105"/>
            <a:ext cx="1783080" cy="2125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16A43-4583-60D2-3289-CDC3E8ED8281}"/>
              </a:ext>
            </a:extLst>
          </p:cNvPr>
          <p:cNvSpPr txBox="1"/>
          <p:nvPr/>
        </p:nvSpPr>
        <p:spPr>
          <a:xfrm>
            <a:off x="3994408" y="2374652"/>
            <a:ext cx="3129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Axial (depth - z) resolution is determined by the following equation and therefore worse than the </a:t>
            </a:r>
            <a:r>
              <a:rPr lang="en-US" dirty="0" err="1"/>
              <a:t>xy</a:t>
            </a:r>
            <a:r>
              <a:rPr lang="en-US" dirty="0"/>
              <a:t> resolution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E31221-2CD4-72B9-BB40-EC09E61F3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40" y="3524289"/>
            <a:ext cx="1981200" cy="10363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EC9AE6D-D3D9-B009-E40E-6F9E1CB57E6C}"/>
              </a:ext>
            </a:extLst>
          </p:cNvPr>
          <p:cNvSpPr/>
          <p:nvPr/>
        </p:nvSpPr>
        <p:spPr>
          <a:xfrm>
            <a:off x="10073640" y="1512429"/>
            <a:ext cx="563880" cy="730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5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35BB-CCAF-734D-50DA-5EDA9AB6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DEE4-D560-69FF-3CF7-A0CAC166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11433704" cy="4321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image file you generate or are given, may have a voxel size that is smaller than the physical resolution limit.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physical limit should always be the main consideration!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Make sure you know how the image was acquired, and do not over interpret your data.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46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DE7E-6675-E013-F506-23BD53EB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types of light microscopy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C7091-6BC3-068C-299B-9B6DF0C12599}"/>
              </a:ext>
            </a:extLst>
          </p:cNvPr>
          <p:cNvSpPr txBox="1"/>
          <p:nvPr/>
        </p:nvSpPr>
        <p:spPr>
          <a:xfrm>
            <a:off x="9428333" y="1775452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Lightsheet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microscopy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A98E6-337E-384A-B9BE-682899788DB2}"/>
              </a:ext>
            </a:extLst>
          </p:cNvPr>
          <p:cNvSpPr txBox="1"/>
          <p:nvPr/>
        </p:nvSpPr>
        <p:spPr>
          <a:xfrm>
            <a:off x="2859546" y="1790056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Confocal </a:t>
            </a:r>
          </a:p>
          <a:p>
            <a:pPr algn="ctr"/>
            <a:r>
              <a:rPr lang="en-US" b="1" dirty="0"/>
              <a:t>microscopy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B0B0C-B53A-E592-1DE9-CB3F2D2C4F95}"/>
              </a:ext>
            </a:extLst>
          </p:cNvPr>
          <p:cNvSpPr txBox="1"/>
          <p:nvPr/>
        </p:nvSpPr>
        <p:spPr>
          <a:xfrm>
            <a:off x="495058" y="2032856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Widefield </a:t>
            </a:r>
          </a:p>
          <a:p>
            <a:pPr algn="ctr"/>
            <a:r>
              <a:rPr lang="en-US" b="1" dirty="0"/>
              <a:t>microscopy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C1041-E26C-22AD-AEDE-E811BC176469}"/>
              </a:ext>
            </a:extLst>
          </p:cNvPr>
          <p:cNvSpPr txBox="1"/>
          <p:nvPr/>
        </p:nvSpPr>
        <p:spPr>
          <a:xfrm>
            <a:off x="5740880" y="2042491"/>
            <a:ext cx="1515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Multiphoton </a:t>
            </a:r>
          </a:p>
          <a:p>
            <a:pPr algn="ctr"/>
            <a:r>
              <a:rPr lang="en-US" b="1" dirty="0"/>
              <a:t>microscopy</a:t>
            </a:r>
            <a:endParaRPr lang="en-GB" b="1" dirty="0"/>
          </a:p>
        </p:txBody>
      </p:sp>
      <p:pic>
        <p:nvPicPr>
          <p:cNvPr id="2054" name="Picture 6" descr="figure 1">
            <a:extLst>
              <a:ext uri="{FF2B5EF4-FFF2-40B4-BE49-F238E27FC236}">
                <a16:creationId xmlns:a16="http://schemas.microsoft.com/office/drawing/2014/main" id="{2AEC6D27-40B1-86D9-C985-7BAA0327D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" r="60898" b="48001"/>
          <a:stretch>
            <a:fillRect/>
          </a:stretch>
        </p:blipFill>
        <p:spPr bwMode="auto">
          <a:xfrm>
            <a:off x="160744" y="2679188"/>
            <a:ext cx="2129725" cy="270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gure 1">
            <a:extLst>
              <a:ext uri="{FF2B5EF4-FFF2-40B4-BE49-F238E27FC236}">
                <a16:creationId xmlns:a16="http://schemas.microsoft.com/office/drawing/2014/main" id="{6D52F5CC-E6CB-22F4-A874-700E71428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36" r="60589"/>
          <a:stretch>
            <a:fillRect/>
          </a:stretch>
        </p:blipFill>
        <p:spPr bwMode="auto">
          <a:xfrm>
            <a:off x="2290469" y="2510813"/>
            <a:ext cx="2571432" cy="295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48B30-1BFA-7C6D-402E-41305CB87B16}"/>
              </a:ext>
            </a:extLst>
          </p:cNvPr>
          <p:cNvSpPr txBox="1"/>
          <p:nvPr/>
        </p:nvSpPr>
        <p:spPr>
          <a:xfrm>
            <a:off x="453768" y="5384080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Jonkman </a:t>
            </a:r>
            <a:r>
              <a:rPr lang="en-US" i="1" dirty="0"/>
              <a:t>et al.,</a:t>
            </a:r>
            <a:r>
              <a:rPr lang="en-US" dirty="0"/>
              <a:t> 2020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2DA6D-15C2-ACC1-2BC5-601B33ACF500}"/>
              </a:ext>
            </a:extLst>
          </p:cNvPr>
          <p:cNvSpPr txBox="1"/>
          <p:nvPr/>
        </p:nvSpPr>
        <p:spPr>
          <a:xfrm>
            <a:off x="2781815" y="5467691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Jonkman </a:t>
            </a:r>
            <a:r>
              <a:rPr lang="en-US" i="1" dirty="0"/>
              <a:t>et al.,</a:t>
            </a:r>
            <a:r>
              <a:rPr lang="en-US" dirty="0"/>
              <a:t> 2020</a:t>
            </a:r>
            <a:endParaRPr lang="en-GB" dirty="0"/>
          </a:p>
        </p:txBody>
      </p:sp>
      <p:pic>
        <p:nvPicPr>
          <p:cNvPr id="2058" name="Picture 10" descr="Image of mouse eyeball taken with light-sheet fluorescent microscopy, with the blood vessels shown in green. ">
            <a:extLst>
              <a:ext uri="{FF2B5EF4-FFF2-40B4-BE49-F238E27FC236}">
                <a16:creationId xmlns:a16="http://schemas.microsoft.com/office/drawing/2014/main" id="{4641BCA3-B54B-AD96-6C5C-C3BC301C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534" y="2404203"/>
            <a:ext cx="3664576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8ABA8B-A91D-8A8B-EDCA-F55FD4A2B5C0}"/>
              </a:ext>
            </a:extLst>
          </p:cNvPr>
          <p:cNvSpPr txBox="1"/>
          <p:nvPr/>
        </p:nvSpPr>
        <p:spPr>
          <a:xfrm>
            <a:off x="9272872" y="6055453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Prahst</a:t>
            </a:r>
            <a:r>
              <a:rPr lang="en-US" dirty="0"/>
              <a:t> </a:t>
            </a:r>
            <a:r>
              <a:rPr lang="en-US" i="1" dirty="0"/>
              <a:t>et al.,</a:t>
            </a:r>
            <a:r>
              <a:rPr lang="en-US" dirty="0"/>
              <a:t> 2020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67232-AE95-E3C6-EFA5-52C2EC7FE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376" y="2605937"/>
            <a:ext cx="2581635" cy="3000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1B11A8-628F-69EF-150D-4DC5E6142B64}"/>
              </a:ext>
            </a:extLst>
          </p:cNvPr>
          <p:cNvSpPr txBox="1"/>
          <p:nvPr/>
        </p:nvSpPr>
        <p:spPr>
          <a:xfrm>
            <a:off x="5681614" y="5523846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Greinberger</a:t>
            </a:r>
            <a:r>
              <a:rPr lang="en-US" dirty="0"/>
              <a:t> </a:t>
            </a:r>
            <a:r>
              <a:rPr lang="en-US" i="1" dirty="0"/>
              <a:t>et al.,</a:t>
            </a:r>
            <a:r>
              <a:rPr lang="en-US" dirty="0"/>
              <a:t> 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09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A820-6203-9868-3D24-76925493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32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These techniques differ in how we deliver and collect light and each provide different advantages and disadvantages</a:t>
            </a:r>
            <a:endParaRPr lang="en-GB" dirty="0"/>
          </a:p>
        </p:txBody>
      </p:sp>
      <p:pic>
        <p:nvPicPr>
          <p:cNvPr id="10242" name="Picture 2" descr="Fluorescence Microscopy | Research groups | Imperial College London">
            <a:extLst>
              <a:ext uri="{FF2B5EF4-FFF2-40B4-BE49-F238E27FC236}">
                <a16:creationId xmlns:a16="http://schemas.microsoft.com/office/drawing/2014/main" id="{FC236A50-90B6-8937-2159-6106E0C25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2" r="39189"/>
          <a:stretch>
            <a:fillRect/>
          </a:stretch>
        </p:blipFill>
        <p:spPr bwMode="auto">
          <a:xfrm>
            <a:off x="5768930" y="1604581"/>
            <a:ext cx="1903790" cy="53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luorescence Microscopy | Research groups | Imperial College London">
            <a:extLst>
              <a:ext uri="{FF2B5EF4-FFF2-40B4-BE49-F238E27FC236}">
                <a16:creationId xmlns:a16="http://schemas.microsoft.com/office/drawing/2014/main" id="{2FADB068-C2E8-3422-46EF-387D9BDEB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42" r="81148"/>
          <a:stretch>
            <a:fillRect/>
          </a:stretch>
        </p:blipFill>
        <p:spPr bwMode="auto">
          <a:xfrm>
            <a:off x="690880" y="1604581"/>
            <a:ext cx="2604090" cy="51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uorescence Microscopy | Research groups | Imperial College London">
            <a:extLst>
              <a:ext uri="{FF2B5EF4-FFF2-40B4-BE49-F238E27FC236}">
                <a16:creationId xmlns:a16="http://schemas.microsoft.com/office/drawing/2014/main" id="{E41BDDF0-3A47-AF53-F978-A94A2921A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r="16778"/>
          <a:stretch>
            <a:fillRect/>
          </a:stretch>
        </p:blipFill>
        <p:spPr bwMode="auto">
          <a:xfrm>
            <a:off x="3778175" y="1549420"/>
            <a:ext cx="1903790" cy="53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luorescence Microscopy | Research groups | Imperial College London">
            <a:extLst>
              <a:ext uri="{FF2B5EF4-FFF2-40B4-BE49-F238E27FC236}">
                <a16:creationId xmlns:a16="http://schemas.microsoft.com/office/drawing/2014/main" id="{E23DF92B-575B-A70A-20F3-70A9C8F41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9"/>
          <a:stretch>
            <a:fillRect/>
          </a:stretch>
        </p:blipFill>
        <p:spPr bwMode="auto">
          <a:xfrm>
            <a:off x="7542840" y="1604582"/>
            <a:ext cx="2123440" cy="53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11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C8D8-11FB-03EC-4595-B5EF3C21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Wide field microscopy</a:t>
            </a:r>
            <a:endParaRPr lang="en-GB" dirty="0"/>
          </a:p>
        </p:txBody>
      </p:sp>
      <p:pic>
        <p:nvPicPr>
          <p:cNvPr id="16386" name="Picture 2" descr="6 Schematic of a simple widefield microscope. Excitation ...">
            <a:extLst>
              <a:ext uri="{FF2B5EF4-FFF2-40B4-BE49-F238E27FC236}">
                <a16:creationId xmlns:a16="http://schemas.microsoft.com/office/drawing/2014/main" id="{78731503-22FE-7CED-0E38-D65E7079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51" y="1690688"/>
            <a:ext cx="5483989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luorescence Microscopy | Research groups | Imperial College London">
            <a:extLst>
              <a:ext uri="{FF2B5EF4-FFF2-40B4-BE49-F238E27FC236}">
                <a16:creationId xmlns:a16="http://schemas.microsoft.com/office/drawing/2014/main" id="{BEF95E65-AB43-A4EA-536A-8D3E75320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42" r="81148"/>
          <a:stretch>
            <a:fillRect/>
          </a:stretch>
        </p:blipFill>
        <p:spPr bwMode="auto">
          <a:xfrm>
            <a:off x="9377680" y="1504559"/>
            <a:ext cx="2604090" cy="51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onfocal vs. Widefield illumination. Confocal: Light from the light-source (Ls) is focused through a pinhole for illumination (Pi) and subsequently into the sample (S) resulting in a relatively small volume. Widefield: The whole specimen volume is exposed to light.">
            <a:extLst>
              <a:ext uri="{FF2B5EF4-FFF2-40B4-BE49-F238E27FC236}">
                <a16:creationId xmlns:a16="http://schemas.microsoft.com/office/drawing/2014/main" id="{97A351AA-1A7F-BD0A-02F2-43D2A6EA5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7"/>
          <a:stretch>
            <a:fillRect/>
          </a:stretch>
        </p:blipFill>
        <p:spPr bwMode="auto">
          <a:xfrm>
            <a:off x="7396480" y="1995021"/>
            <a:ext cx="220853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386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218D-5B24-3D61-F906-31AD0CA9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80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Wide-field example usage</a:t>
            </a:r>
            <a:endParaRPr lang="en-GB" dirty="0"/>
          </a:p>
        </p:txBody>
      </p:sp>
      <p:pic>
        <p:nvPicPr>
          <p:cNvPr id="7170" name="Picture 2" descr="figure 1">
            <a:extLst>
              <a:ext uri="{FF2B5EF4-FFF2-40B4-BE49-F238E27FC236}">
                <a16:creationId xmlns:a16="http://schemas.microsoft.com/office/drawing/2014/main" id="{A44D50F9-C834-EE1C-C73E-66B1B0C8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759840"/>
            <a:ext cx="65246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gure 2">
            <a:extLst>
              <a:ext uri="{FF2B5EF4-FFF2-40B4-BE49-F238E27FC236}">
                <a16:creationId xmlns:a16="http://schemas.microsoft.com/office/drawing/2014/main" id="{58CA8116-B51C-9594-2FC9-F830BE4F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770257"/>
            <a:ext cx="5263832" cy="524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FEB20-7F9E-B6F2-0224-A222557A7836}"/>
              </a:ext>
            </a:extLst>
          </p:cNvPr>
          <p:cNvSpPr txBox="1"/>
          <p:nvPr/>
        </p:nvSpPr>
        <p:spPr>
          <a:xfrm>
            <a:off x="5374640" y="6248400"/>
            <a:ext cx="16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</a:t>
            </a:r>
            <a:r>
              <a:rPr lang="en-US" i="1" dirty="0"/>
              <a:t>et al.</a:t>
            </a:r>
            <a:r>
              <a:rPr lang="en-US" dirty="0"/>
              <a:t>,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410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CFE6-8146-6153-19E0-45F8BF2D2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Confocal microscopy – basic principles</a:t>
            </a:r>
            <a:endParaRPr lang="en-GB" dirty="0"/>
          </a:p>
        </p:txBody>
      </p:sp>
      <p:pic>
        <p:nvPicPr>
          <p:cNvPr id="7172" name="Picture 4" descr="Confocal vs. Widefield illumination. Confocal: Light from the light-source (Ls) is focused through a pinhole for illumination (Pi) and subsequently into the sample (S) resulting in a relatively small volume. Widefield: The whole specimen volume is exposed to light.">
            <a:extLst>
              <a:ext uri="{FF2B5EF4-FFF2-40B4-BE49-F238E27FC236}">
                <a16:creationId xmlns:a16="http://schemas.microsoft.com/office/drawing/2014/main" id="{A43BD942-8F96-AE3C-207D-95D892F61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1"/>
          <a:stretch>
            <a:fillRect/>
          </a:stretch>
        </p:blipFill>
        <p:spPr bwMode="auto">
          <a:xfrm>
            <a:off x="94989" y="2054718"/>
            <a:ext cx="2231651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5626F952-0695-1A1C-C186-FA28DA21F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90"/>
          <a:stretch>
            <a:fillRect/>
          </a:stretch>
        </p:blipFill>
        <p:spPr bwMode="auto">
          <a:xfrm>
            <a:off x="4591312" y="1706103"/>
            <a:ext cx="4389105" cy="452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1955AC-EB7E-B7CE-8049-BF5EF8BB0FB8}"/>
              </a:ext>
            </a:extLst>
          </p:cNvPr>
          <p:cNvSpPr/>
          <p:nvPr/>
        </p:nvSpPr>
        <p:spPr>
          <a:xfrm>
            <a:off x="4382012" y="1492903"/>
            <a:ext cx="581149" cy="75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Confocal vs. Widefield illumination. Confocal: Light from the light-source (Ls) is focused through a pinhole for illumination (Pi) and subsequently into the sample (S) resulting in a relatively small volume. Widefield: The whole specimen volume is exposed to light.">
            <a:extLst>
              <a:ext uri="{FF2B5EF4-FFF2-40B4-BE49-F238E27FC236}">
                <a16:creationId xmlns:a16="http://schemas.microsoft.com/office/drawing/2014/main" id="{F2FA0586-7933-F0EE-2328-0330D523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5" t="609" r="-59" b="-609"/>
          <a:stretch>
            <a:fillRect/>
          </a:stretch>
        </p:blipFill>
        <p:spPr bwMode="auto">
          <a:xfrm>
            <a:off x="2238252" y="2085198"/>
            <a:ext cx="214376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uorescence Microscopy | Research groups | Imperial College London">
            <a:extLst>
              <a:ext uri="{FF2B5EF4-FFF2-40B4-BE49-F238E27FC236}">
                <a16:creationId xmlns:a16="http://schemas.microsoft.com/office/drawing/2014/main" id="{A23B9D24-35D4-5147-A4FD-B313229E4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r="16778"/>
          <a:stretch>
            <a:fillRect/>
          </a:stretch>
        </p:blipFill>
        <p:spPr bwMode="auto">
          <a:xfrm>
            <a:off x="9450010" y="1414965"/>
            <a:ext cx="1903790" cy="53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33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8EEFF-B382-4A95-61F0-324918F2D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3E73-2E2D-2FDC-15DD-EC7DDD5D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Confocal microscopy – basic principles</a:t>
            </a:r>
            <a:endParaRPr lang="en-GB" dirty="0"/>
          </a:p>
        </p:txBody>
      </p:sp>
      <p:pic>
        <p:nvPicPr>
          <p:cNvPr id="7172" name="Picture 4" descr="Confocal vs. Widefield illumination. Confocal: Light from the light-source (Ls) is focused through a pinhole for illumination (Pi) and subsequently into the sample (S) resulting in a relatively small volume. Widefield: The whole specimen volume is exposed to light.">
            <a:extLst>
              <a:ext uri="{FF2B5EF4-FFF2-40B4-BE49-F238E27FC236}">
                <a16:creationId xmlns:a16="http://schemas.microsoft.com/office/drawing/2014/main" id="{6561FA38-DA94-FEC8-924F-BA521192A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1"/>
          <a:stretch>
            <a:fillRect/>
          </a:stretch>
        </p:blipFill>
        <p:spPr bwMode="auto">
          <a:xfrm>
            <a:off x="94989" y="2054718"/>
            <a:ext cx="2231651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8D8C83-53C9-0E8B-DB44-777F3D73F711}"/>
              </a:ext>
            </a:extLst>
          </p:cNvPr>
          <p:cNvSpPr/>
          <p:nvPr/>
        </p:nvSpPr>
        <p:spPr>
          <a:xfrm>
            <a:off x="4382012" y="1492903"/>
            <a:ext cx="581149" cy="75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Confocal vs. Widefield illumination. Confocal: Light from the light-source (Ls) is focused through a pinhole for illumination (Pi) and subsequently into the sample (S) resulting in a relatively small volume. Widefield: The whole specimen volume is exposed to light.">
            <a:extLst>
              <a:ext uri="{FF2B5EF4-FFF2-40B4-BE49-F238E27FC236}">
                <a16:creationId xmlns:a16="http://schemas.microsoft.com/office/drawing/2014/main" id="{C2F9F787-B173-3383-FA96-DC3E5A155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5" t="609" r="-59" b="-609"/>
          <a:stretch>
            <a:fillRect/>
          </a:stretch>
        </p:blipFill>
        <p:spPr bwMode="auto">
          <a:xfrm>
            <a:off x="2238252" y="2085198"/>
            <a:ext cx="214376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933DD4-9A50-4F1C-503C-C6AEEA3BF51F}"/>
              </a:ext>
            </a:extLst>
          </p:cNvPr>
          <p:cNvSpPr txBox="1"/>
          <p:nvPr/>
        </p:nvSpPr>
        <p:spPr>
          <a:xfrm>
            <a:off x="9315923" y="1670937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Confocal </a:t>
            </a:r>
          </a:p>
          <a:p>
            <a:pPr algn="ctr"/>
            <a:r>
              <a:rPr lang="en-US" b="1" dirty="0"/>
              <a:t>microscopy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A7032-E37A-BA31-286A-0320802798BA}"/>
              </a:ext>
            </a:extLst>
          </p:cNvPr>
          <p:cNvSpPr txBox="1"/>
          <p:nvPr/>
        </p:nvSpPr>
        <p:spPr>
          <a:xfrm>
            <a:off x="5727894" y="1731552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Widefield </a:t>
            </a:r>
          </a:p>
          <a:p>
            <a:pPr algn="ctr"/>
            <a:r>
              <a:rPr lang="en-US" b="1" dirty="0"/>
              <a:t>microscopy</a:t>
            </a:r>
            <a:endParaRPr lang="en-GB" b="1" dirty="0"/>
          </a:p>
        </p:txBody>
      </p:sp>
      <p:pic>
        <p:nvPicPr>
          <p:cNvPr id="9" name="Picture 6" descr="figure 1">
            <a:extLst>
              <a:ext uri="{FF2B5EF4-FFF2-40B4-BE49-F238E27FC236}">
                <a16:creationId xmlns:a16="http://schemas.microsoft.com/office/drawing/2014/main" id="{6E902346-BFFE-A0C5-8AFE-5B4FA84B6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" r="60898" b="48001"/>
          <a:stretch>
            <a:fillRect/>
          </a:stretch>
        </p:blipFill>
        <p:spPr bwMode="auto">
          <a:xfrm>
            <a:off x="4891272" y="2418747"/>
            <a:ext cx="3065022" cy="389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8840DE-27E9-9608-3820-9D7DDAD4EEB7}"/>
              </a:ext>
            </a:extLst>
          </p:cNvPr>
          <p:cNvSpPr txBox="1"/>
          <p:nvPr/>
        </p:nvSpPr>
        <p:spPr>
          <a:xfrm>
            <a:off x="5636564" y="6211669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Jonkman </a:t>
            </a:r>
            <a:r>
              <a:rPr lang="en-US" i="1" dirty="0"/>
              <a:t>et al.,</a:t>
            </a:r>
            <a:r>
              <a:rPr lang="en-US" dirty="0"/>
              <a:t> 2020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C384A-B255-E8DD-5E15-A4EAE213B775}"/>
              </a:ext>
            </a:extLst>
          </p:cNvPr>
          <p:cNvSpPr txBox="1"/>
          <p:nvPr/>
        </p:nvSpPr>
        <p:spPr>
          <a:xfrm>
            <a:off x="9315923" y="6211669"/>
            <a:ext cx="157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Jonkman </a:t>
            </a:r>
            <a:r>
              <a:rPr lang="en-US" i="1" dirty="0"/>
              <a:t>et al.,</a:t>
            </a:r>
            <a:r>
              <a:rPr lang="en-US" dirty="0"/>
              <a:t> 2020</a:t>
            </a:r>
            <a:endParaRPr lang="en-GB" dirty="0"/>
          </a:p>
        </p:txBody>
      </p:sp>
      <p:pic>
        <p:nvPicPr>
          <p:cNvPr id="12" name="Picture 8" descr="figure 1">
            <a:extLst>
              <a:ext uri="{FF2B5EF4-FFF2-40B4-BE49-F238E27FC236}">
                <a16:creationId xmlns:a16="http://schemas.microsoft.com/office/drawing/2014/main" id="{AC5704E3-0344-0EC3-317D-1FF463817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36" r="60589"/>
          <a:stretch>
            <a:fillRect/>
          </a:stretch>
        </p:blipFill>
        <p:spPr bwMode="auto">
          <a:xfrm>
            <a:off x="8233406" y="2480733"/>
            <a:ext cx="3244587" cy="37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27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19A8-B96C-266C-6374-5DFFBA446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F90EED-B3BF-18E0-18BF-A25B4D08D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988" y="252014"/>
            <a:ext cx="8569324" cy="936625"/>
          </a:xfrm>
        </p:spPr>
        <p:txBody>
          <a:bodyPr/>
          <a:lstStyle/>
          <a:p>
            <a:r>
              <a:rPr lang="en-US" sz="4400" dirty="0"/>
              <a:t>How are vascular diameters regulated?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C86C8F8-66AE-4058-99E6-BF1B004AB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1178182"/>
            <a:ext cx="11522074" cy="433387"/>
          </a:xfrm>
        </p:spPr>
        <p:txBody>
          <a:bodyPr/>
          <a:lstStyle/>
          <a:p>
            <a:r>
              <a:rPr lang="en-US" dirty="0"/>
              <a:t>Principally by vascular smooth muscle cells and capillary pericytes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E36BF-7192-D53E-86C4-9CFC7C1C70F9}"/>
              </a:ext>
            </a:extLst>
          </p:cNvPr>
          <p:cNvCxnSpPr>
            <a:cxnSpLocks/>
          </p:cNvCxnSpPr>
          <p:nvPr/>
        </p:nvCxnSpPr>
        <p:spPr>
          <a:xfrm>
            <a:off x="3559965" y="1565248"/>
            <a:ext cx="0" cy="5233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Figure 1">
            <a:extLst>
              <a:ext uri="{FF2B5EF4-FFF2-40B4-BE49-F238E27FC236}">
                <a16:creationId xmlns:a16="http://schemas.microsoft.com/office/drawing/2014/main" id="{C577FA39-E275-2E61-2DFB-B214B8E88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3"/>
          <a:stretch>
            <a:fillRect/>
          </a:stretch>
        </p:blipFill>
        <p:spPr bwMode="auto">
          <a:xfrm>
            <a:off x="1269160" y="2244373"/>
            <a:ext cx="2028963" cy="39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282A6A5-EB33-3D02-4157-0BAFEF191A36}"/>
              </a:ext>
            </a:extLst>
          </p:cNvPr>
          <p:cNvSpPr/>
          <p:nvPr/>
        </p:nvSpPr>
        <p:spPr>
          <a:xfrm>
            <a:off x="937260" y="2125980"/>
            <a:ext cx="411478" cy="433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B1FDF2-C361-CDF4-59F7-88BD24E4DAE2}"/>
              </a:ext>
            </a:extLst>
          </p:cNvPr>
          <p:cNvSpPr txBox="1"/>
          <p:nvPr/>
        </p:nvSpPr>
        <p:spPr>
          <a:xfrm>
            <a:off x="1624299" y="30365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BO1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753705-DFF3-47A0-93AA-1E3BB15AC95B}"/>
              </a:ext>
            </a:extLst>
          </p:cNvPr>
          <p:cNvSpPr txBox="1"/>
          <p:nvPr/>
        </p:nvSpPr>
        <p:spPr>
          <a:xfrm>
            <a:off x="1717976" y="37745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BO2</a:t>
            </a:r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6DD8D0-A47E-2B14-45E1-AED92CB1870F}"/>
              </a:ext>
            </a:extLst>
          </p:cNvPr>
          <p:cNvSpPr txBox="1"/>
          <p:nvPr/>
        </p:nvSpPr>
        <p:spPr>
          <a:xfrm>
            <a:off x="2406212" y="37174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BO3</a:t>
            </a:r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1955BA-6CEB-D75B-59BA-264EDBB72519}"/>
              </a:ext>
            </a:extLst>
          </p:cNvPr>
          <p:cNvSpPr txBox="1"/>
          <p:nvPr/>
        </p:nvSpPr>
        <p:spPr>
          <a:xfrm>
            <a:off x="1783422" y="48519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BO3</a:t>
            </a:r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18A183-703D-A9F4-F6FB-381E5B4E4CC5}"/>
              </a:ext>
            </a:extLst>
          </p:cNvPr>
          <p:cNvSpPr txBox="1"/>
          <p:nvPr/>
        </p:nvSpPr>
        <p:spPr>
          <a:xfrm>
            <a:off x="2642640" y="45000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BO4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30FD55-8DD4-55D0-3A7C-A63C7566164F}"/>
              </a:ext>
            </a:extLst>
          </p:cNvPr>
          <p:cNvSpPr txBox="1"/>
          <p:nvPr/>
        </p:nvSpPr>
        <p:spPr>
          <a:xfrm>
            <a:off x="1986276" y="55882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BO4</a:t>
            </a:r>
            <a:endParaRPr lang="en-GB" dirty="0"/>
          </a:p>
        </p:txBody>
      </p:sp>
      <p:pic>
        <p:nvPicPr>
          <p:cNvPr id="15362" name="Picture 2" descr="Figure 2.">
            <a:extLst>
              <a:ext uri="{FF2B5EF4-FFF2-40B4-BE49-F238E27FC236}">
                <a16:creationId xmlns:a16="http://schemas.microsoft.com/office/drawing/2014/main" id="{23BBE460-4B27-9652-7509-A7DD4B479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b="52581"/>
          <a:stretch>
            <a:fillRect/>
          </a:stretch>
        </p:blipFill>
        <p:spPr bwMode="auto">
          <a:xfrm>
            <a:off x="5076374" y="1640025"/>
            <a:ext cx="5264254" cy="325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igure 2.">
            <a:extLst>
              <a:ext uri="{FF2B5EF4-FFF2-40B4-BE49-F238E27FC236}">
                <a16:creationId xmlns:a16="http://schemas.microsoft.com/office/drawing/2014/main" id="{6195B715-C2AF-8372-B3B1-0256134E8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1" b="11933"/>
          <a:stretch>
            <a:fillRect/>
          </a:stretch>
        </p:blipFill>
        <p:spPr bwMode="auto">
          <a:xfrm>
            <a:off x="4736753" y="5217975"/>
            <a:ext cx="5603875" cy="79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1" name="TextBox 7170">
            <a:extLst>
              <a:ext uri="{FF2B5EF4-FFF2-40B4-BE49-F238E27FC236}">
                <a16:creationId xmlns:a16="http://schemas.microsoft.com/office/drawing/2014/main" id="{012606C5-D6DF-3DEF-24C4-01DD42D17429}"/>
              </a:ext>
            </a:extLst>
          </p:cNvPr>
          <p:cNvSpPr txBox="1"/>
          <p:nvPr/>
        </p:nvSpPr>
        <p:spPr>
          <a:xfrm>
            <a:off x="6630854" y="60104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B1B1B"/>
                </a:solidFill>
                <a:effectLst/>
                <a:latin typeface="Roboto Mono Web"/>
              </a:rPr>
              <a:t>Hartmann et al., 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D3E9-34E8-BA9A-7F93-BBEFB445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“3D” imaging with confocal microscopy</a:t>
            </a:r>
            <a:endParaRPr lang="en-GB" dirty="0"/>
          </a:p>
        </p:txBody>
      </p:sp>
      <p:pic>
        <p:nvPicPr>
          <p:cNvPr id="19458" name="Picture 2" descr="What are the differences and characteristics of a single point, line scan  and spinning disk confocal? | SIMTRUM Photonics Store">
            <a:extLst>
              <a:ext uri="{FF2B5EF4-FFF2-40B4-BE49-F238E27FC236}">
                <a16:creationId xmlns:a16="http://schemas.microsoft.com/office/drawing/2014/main" id="{DB68EA07-692C-B9C5-F7D0-EBB459466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" y="2164080"/>
            <a:ext cx="4220827" cy="36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41586_2007_BFnature06293_MOESM463_ESM">
            <a:hlinkClick r:id="" action="ppaction://media"/>
            <a:extLst>
              <a:ext uri="{FF2B5EF4-FFF2-40B4-BE49-F238E27FC236}">
                <a16:creationId xmlns:a16="http://schemas.microsoft.com/office/drawing/2014/main" id="{735E86B2-2457-3C61-22BA-BBA9B65B5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7453" y="1844674"/>
            <a:ext cx="4261587" cy="4104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71A91-1F97-EE64-E934-6B41E0572FA4}"/>
              </a:ext>
            </a:extLst>
          </p:cNvPr>
          <p:cNvSpPr txBox="1"/>
          <p:nvPr/>
        </p:nvSpPr>
        <p:spPr>
          <a:xfrm>
            <a:off x="8991600" y="2600960"/>
            <a:ext cx="29743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Due to point scanning, and filter set changes there is a time-cost for imaging in x, y and z. When live imaging, this can mean that when imaging in z, the bottom and top of the 3D image are at different timepoints.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30EBA-64CE-8D07-8AA4-7525AA2F0A3B}"/>
              </a:ext>
            </a:extLst>
          </p:cNvPr>
          <p:cNvSpPr txBox="1"/>
          <p:nvPr/>
        </p:nvSpPr>
        <p:spPr>
          <a:xfrm>
            <a:off x="5958875" y="6102665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Livet </a:t>
            </a:r>
            <a:r>
              <a:rPr lang="en-US" i="1" dirty="0"/>
              <a:t>et al., </a:t>
            </a:r>
            <a:r>
              <a:rPr lang="en-US" dirty="0"/>
              <a:t>2007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87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FD55-63F8-1F4F-FE86-BA31B5A4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variants of confocal microscopy</a:t>
            </a:r>
            <a:endParaRPr lang="en-GB" dirty="0"/>
          </a:p>
        </p:txBody>
      </p:sp>
      <p:pic>
        <p:nvPicPr>
          <p:cNvPr id="7170" name="Picture 2" descr="figure 2">
            <a:extLst>
              <a:ext uri="{FF2B5EF4-FFF2-40B4-BE49-F238E27FC236}">
                <a16:creationId xmlns:a16="http://schemas.microsoft.com/office/drawing/2014/main" id="{31C72348-995A-3E0B-8693-32066A578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89" y="2377886"/>
            <a:ext cx="7350804" cy="32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9B20F-4DFF-219C-6022-ECE7E863517D}"/>
              </a:ext>
            </a:extLst>
          </p:cNvPr>
          <p:cNvSpPr txBox="1"/>
          <p:nvPr/>
        </p:nvSpPr>
        <p:spPr>
          <a:xfrm>
            <a:off x="4555587" y="1731555"/>
            <a:ext cx="24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Spinning disk</a:t>
            </a:r>
          </a:p>
          <a:p>
            <a:pPr algn="ctr"/>
            <a:r>
              <a:rPr lang="en-US" b="1" dirty="0"/>
              <a:t>Confocal microscopy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19089-1466-5071-5A65-DCD10B561B83}"/>
              </a:ext>
            </a:extLst>
          </p:cNvPr>
          <p:cNvSpPr txBox="1"/>
          <p:nvPr/>
        </p:nvSpPr>
        <p:spPr>
          <a:xfrm>
            <a:off x="421896" y="1721701"/>
            <a:ext cx="276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Confocal laser-scanning microscopy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7C773-63BD-79ED-DD9E-CD503EFB755E}"/>
              </a:ext>
            </a:extLst>
          </p:cNvPr>
          <p:cNvSpPr txBox="1"/>
          <p:nvPr/>
        </p:nvSpPr>
        <p:spPr>
          <a:xfrm>
            <a:off x="3792983" y="5831267"/>
            <a:ext cx="326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Jonkman </a:t>
            </a:r>
            <a:r>
              <a:rPr lang="en-US" i="1" dirty="0"/>
              <a:t>et al.,</a:t>
            </a:r>
            <a:r>
              <a:rPr lang="en-US" dirty="0"/>
              <a:t> 2020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6DDE9-2DC0-90E3-E3F5-22E0E9497F6C}"/>
              </a:ext>
            </a:extLst>
          </p:cNvPr>
          <p:cNvSpPr txBox="1"/>
          <p:nvPr/>
        </p:nvSpPr>
        <p:spPr>
          <a:xfrm>
            <a:off x="7991899" y="2161777"/>
            <a:ext cx="402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Confocal laser-scanning microscopy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E457D-5D7D-E433-DD28-55E31DA319E9}"/>
              </a:ext>
            </a:extLst>
          </p:cNvPr>
          <p:cNvSpPr txBox="1"/>
          <p:nvPr/>
        </p:nvSpPr>
        <p:spPr>
          <a:xfrm>
            <a:off x="7989061" y="1456956"/>
            <a:ext cx="398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used </a:t>
            </a:r>
            <a:r>
              <a:rPr lang="en-US" i="1" dirty="0"/>
              <a:t>in vitro</a:t>
            </a:r>
            <a:r>
              <a:rPr lang="en-US" dirty="0"/>
              <a:t>, </a:t>
            </a:r>
            <a:r>
              <a:rPr lang="en-US" i="1" dirty="0"/>
              <a:t>ex vivo </a:t>
            </a:r>
            <a:r>
              <a:rPr lang="en-US" dirty="0"/>
              <a:t>and </a:t>
            </a:r>
            <a:r>
              <a:rPr lang="en-US" i="1" dirty="0"/>
              <a:t>in vivo</a:t>
            </a:r>
            <a:endParaRPr lang="en-GB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B50D9-6894-2201-D0C4-624F84211266}"/>
              </a:ext>
            </a:extLst>
          </p:cNvPr>
          <p:cNvSpPr txBox="1"/>
          <p:nvPr/>
        </p:nvSpPr>
        <p:spPr>
          <a:xfrm>
            <a:off x="7421694" y="1817224"/>
            <a:ext cx="47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 for high resolution images resolved in 3D</a:t>
            </a:r>
            <a:endParaRPr lang="en-GB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DE441-E55F-AE0C-FCA1-8661E8B17FD1}"/>
              </a:ext>
            </a:extLst>
          </p:cNvPr>
          <p:cNvSpPr txBox="1"/>
          <p:nvPr/>
        </p:nvSpPr>
        <p:spPr>
          <a:xfrm>
            <a:off x="8151500" y="2427910"/>
            <a:ext cx="3743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common type of confocal microscopy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F0C8A-C125-C079-9E27-9BA34AE56299}"/>
              </a:ext>
            </a:extLst>
          </p:cNvPr>
          <p:cNvSpPr txBox="1"/>
          <p:nvPr/>
        </p:nvSpPr>
        <p:spPr>
          <a:xfrm>
            <a:off x="8131417" y="3060975"/>
            <a:ext cx="3743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Slower, but with better image quality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7327C-7D7D-44E9-CF81-D393E1667A0C}"/>
              </a:ext>
            </a:extLst>
          </p:cNvPr>
          <p:cNvSpPr txBox="1"/>
          <p:nvPr/>
        </p:nvSpPr>
        <p:spPr>
          <a:xfrm>
            <a:off x="8151500" y="3707306"/>
            <a:ext cx="374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Speed limited by movement of focal volume, changing between wavelengths and exposure time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CC9FC-B3B9-73AF-EEA5-6148EE789A1C}"/>
              </a:ext>
            </a:extLst>
          </p:cNvPr>
          <p:cNvSpPr txBox="1"/>
          <p:nvPr/>
        </p:nvSpPr>
        <p:spPr>
          <a:xfrm>
            <a:off x="8106201" y="4723271"/>
            <a:ext cx="38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Spinning disk confocal microscopy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6CFF8-8274-1B90-9397-240CC8082F98}"/>
              </a:ext>
            </a:extLst>
          </p:cNvPr>
          <p:cNvSpPr txBox="1"/>
          <p:nvPr/>
        </p:nvSpPr>
        <p:spPr>
          <a:xfrm>
            <a:off x="8086118" y="5092603"/>
            <a:ext cx="3743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 fast, but at the expense of brightness (due to exposure time) and image quality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02251-7939-82A7-D296-D524489F9320}"/>
              </a:ext>
            </a:extLst>
          </p:cNvPr>
          <p:cNvSpPr txBox="1"/>
          <p:nvPr/>
        </p:nvSpPr>
        <p:spPr>
          <a:xfrm>
            <a:off x="8131417" y="6015933"/>
            <a:ext cx="374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commonly used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902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E77-19C4-C95E-DEF7-7096E61B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88" y="-23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Confocal microscopy example usages</a:t>
            </a:r>
            <a:endParaRPr lang="en-GB" dirty="0"/>
          </a:p>
        </p:txBody>
      </p:sp>
      <p:pic>
        <p:nvPicPr>
          <p:cNvPr id="22530" name="Picture 2" descr="figure 5">
            <a:extLst>
              <a:ext uri="{FF2B5EF4-FFF2-40B4-BE49-F238E27FC236}">
                <a16:creationId xmlns:a16="http://schemas.microsoft.com/office/drawing/2014/main" id="{52E6BD07-332C-B84F-471E-F4D8BC40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8" y="1825625"/>
            <a:ext cx="652462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B3F19-1D34-54B1-8433-62AF6D894BAA}"/>
              </a:ext>
            </a:extLst>
          </p:cNvPr>
          <p:cNvSpPr txBox="1"/>
          <p:nvPr/>
        </p:nvSpPr>
        <p:spPr>
          <a:xfrm>
            <a:off x="2626395" y="6197600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Livet </a:t>
            </a:r>
            <a:r>
              <a:rPr lang="en-US" i="1" dirty="0"/>
              <a:t>et al., </a:t>
            </a:r>
            <a:r>
              <a:rPr lang="en-US" dirty="0"/>
              <a:t>2007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7EAA1-D2AE-B1EF-48A1-C7D422D7BAF8}"/>
              </a:ext>
            </a:extLst>
          </p:cNvPr>
          <p:cNvSpPr txBox="1"/>
          <p:nvPr/>
        </p:nvSpPr>
        <p:spPr>
          <a:xfrm>
            <a:off x="659212" y="994628"/>
            <a:ext cx="5436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Neuronal tracing in fixed tissue </a:t>
            </a:r>
            <a:r>
              <a:rPr lang="en-US" sz="2400" dirty="0"/>
              <a:t>Confocal imaging in “</a:t>
            </a:r>
            <a:r>
              <a:rPr lang="en-US" sz="2400" dirty="0" err="1"/>
              <a:t>brainbow</a:t>
            </a:r>
            <a:r>
              <a:rPr lang="en-US" sz="2400" dirty="0"/>
              <a:t>” mice </a:t>
            </a:r>
            <a:endParaRPr lang="en-GB" sz="2400" dirty="0"/>
          </a:p>
        </p:txBody>
      </p:sp>
      <p:pic>
        <p:nvPicPr>
          <p:cNvPr id="6" name="41467_2024_49773_MOESM7_ESM">
            <a:hlinkClick r:id="" action="ppaction://media"/>
            <a:extLst>
              <a:ext uri="{FF2B5EF4-FFF2-40B4-BE49-F238E27FC236}">
                <a16:creationId xmlns:a16="http://schemas.microsoft.com/office/drawing/2014/main" id="{3A55E5A8-86C0-9E99-024C-EA2C9B4C3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7487" y="2836089"/>
            <a:ext cx="4632646" cy="308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D755F-7B0C-40E0-0B04-87FD224918FF}"/>
              </a:ext>
            </a:extLst>
          </p:cNvPr>
          <p:cNvSpPr txBox="1"/>
          <p:nvPr/>
        </p:nvSpPr>
        <p:spPr>
          <a:xfrm>
            <a:off x="8449938" y="6012934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Berki </a:t>
            </a:r>
            <a:r>
              <a:rPr lang="en-US" i="1" dirty="0"/>
              <a:t>et al., </a:t>
            </a:r>
            <a:r>
              <a:rPr lang="en-US" dirty="0"/>
              <a:t>2024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2826-4B30-1DC6-5CA2-614B3DDDDBB7}"/>
              </a:ext>
            </a:extLst>
          </p:cNvPr>
          <p:cNvSpPr txBox="1"/>
          <p:nvPr/>
        </p:nvSpPr>
        <p:spPr>
          <a:xfrm>
            <a:off x="6645416" y="1025108"/>
            <a:ext cx="5436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Imaging microglia movement </a:t>
            </a:r>
            <a:r>
              <a:rPr lang="en-US" sz="2400" b="1" i="1" dirty="0"/>
              <a:t>ex vivo</a:t>
            </a:r>
          </a:p>
          <a:p>
            <a:pPr algn="ctr"/>
            <a:r>
              <a:rPr lang="en-US" sz="2400" dirty="0"/>
              <a:t>Confocal imaging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5600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5186-6581-2CA0-228C-E25D209B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Spinning disk confocal microscopy example usage – tracking axonal action potentials</a:t>
            </a:r>
            <a:endParaRPr lang="en-GB" dirty="0"/>
          </a:p>
        </p:txBody>
      </p:sp>
      <p:pic>
        <p:nvPicPr>
          <p:cNvPr id="4098" name="Picture 2" descr="Figure 2.">
            <a:extLst>
              <a:ext uri="{FF2B5EF4-FFF2-40B4-BE49-F238E27FC236}">
                <a16:creationId xmlns:a16="http://schemas.microsoft.com/office/drawing/2014/main" id="{D6DC120E-C6E5-D0DB-477D-07AD8B96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8" y="1926166"/>
            <a:ext cx="39719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gure 6.">
            <a:extLst>
              <a:ext uri="{FF2B5EF4-FFF2-40B4-BE49-F238E27FC236}">
                <a16:creationId xmlns:a16="http://schemas.microsoft.com/office/drawing/2014/main" id="{0EA49E08-939E-3772-2145-A104CDD6C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59" b="37313"/>
          <a:stretch>
            <a:fillRect/>
          </a:stretch>
        </p:blipFill>
        <p:spPr bwMode="auto">
          <a:xfrm>
            <a:off x="5907552" y="2201639"/>
            <a:ext cx="2080888" cy="36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ure 6.">
            <a:extLst>
              <a:ext uri="{FF2B5EF4-FFF2-40B4-BE49-F238E27FC236}">
                <a16:creationId xmlns:a16="http://schemas.microsoft.com/office/drawing/2014/main" id="{C47A2D44-F3FB-0A1C-4320-474A65FF8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2" t="65112" r="1939" b="-1112"/>
          <a:stretch>
            <a:fillRect/>
          </a:stretch>
        </p:blipFill>
        <p:spPr bwMode="auto">
          <a:xfrm>
            <a:off x="8081833" y="3001557"/>
            <a:ext cx="2301240" cy="22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319D92-E709-5084-F726-A2D6CD6B092D}"/>
              </a:ext>
            </a:extLst>
          </p:cNvPr>
          <p:cNvSpPr txBox="1"/>
          <p:nvPr/>
        </p:nvSpPr>
        <p:spPr>
          <a:xfrm>
            <a:off x="4924846" y="6452373"/>
            <a:ext cx="188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Foust </a:t>
            </a:r>
            <a:r>
              <a:rPr lang="en-US" i="1" dirty="0"/>
              <a:t>et al., </a:t>
            </a:r>
            <a:r>
              <a:rPr lang="en-US" dirty="0"/>
              <a:t>2010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089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CA32-A37B-AD8B-C5CC-2A29998F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Light sheet microscopy</a:t>
            </a:r>
            <a:endParaRPr lang="en-GB" dirty="0"/>
          </a:p>
        </p:txBody>
      </p:sp>
      <p:pic>
        <p:nvPicPr>
          <p:cNvPr id="4" name="Picture 2" descr="Fluorescence Microscopy | Research groups | Imperial College London">
            <a:extLst>
              <a:ext uri="{FF2B5EF4-FFF2-40B4-BE49-F238E27FC236}">
                <a16:creationId xmlns:a16="http://schemas.microsoft.com/office/drawing/2014/main" id="{E4AF8FC2-AF3A-FE2B-D784-38A5A6CF9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2" r="39189"/>
          <a:stretch>
            <a:fillRect/>
          </a:stretch>
        </p:blipFill>
        <p:spPr bwMode="auto">
          <a:xfrm>
            <a:off x="10097090" y="1431861"/>
            <a:ext cx="1903790" cy="53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ght Sheet Microscopy for 3D Tissue Imaging - Visikol">
            <a:extLst>
              <a:ext uri="{FF2B5EF4-FFF2-40B4-BE49-F238E27FC236}">
                <a16:creationId xmlns:a16="http://schemas.microsoft.com/office/drawing/2014/main" id="{00B78EA0-DECE-96C9-E025-91EB0E72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09" y="2608856"/>
            <a:ext cx="5691481" cy="281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EISS Lightsheet 7​ – Light Sheet Microscope">
            <a:extLst>
              <a:ext uri="{FF2B5EF4-FFF2-40B4-BE49-F238E27FC236}">
                <a16:creationId xmlns:a16="http://schemas.microsoft.com/office/drawing/2014/main" id="{58C623D5-5C1A-DC18-8231-D31ADD58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5" y="2243667"/>
            <a:ext cx="4076785" cy="305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2C8264-61F3-554C-E9A0-2899E1170436}"/>
              </a:ext>
            </a:extLst>
          </p:cNvPr>
          <p:cNvSpPr txBox="1"/>
          <p:nvPr/>
        </p:nvSpPr>
        <p:spPr>
          <a:xfrm>
            <a:off x="1800986" y="542613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Zeiss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42366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C0EA-4652-06F9-6F50-2AA6F759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Lightsheet</a:t>
            </a:r>
            <a:r>
              <a:rPr lang="en-US" dirty="0"/>
              <a:t> microscopy example usage</a:t>
            </a:r>
            <a:endParaRPr lang="en-GB" dirty="0"/>
          </a:p>
        </p:txBody>
      </p:sp>
      <p:pic>
        <p:nvPicPr>
          <p:cNvPr id="4" name="dev082586-sup-movie1">
            <a:hlinkClick r:id="" action="ppaction://media"/>
            <a:extLst>
              <a:ext uri="{FF2B5EF4-FFF2-40B4-BE49-F238E27FC236}">
                <a16:creationId xmlns:a16="http://schemas.microsoft.com/office/drawing/2014/main" id="{BE15FC39-9263-F0BD-C7D6-0E0995EA69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6232" y="2544437"/>
            <a:ext cx="7502203" cy="34255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064C3-5327-9617-3B68-2787852CB8EF}"/>
              </a:ext>
            </a:extLst>
          </p:cNvPr>
          <p:cNvSpPr txBox="1"/>
          <p:nvPr/>
        </p:nvSpPr>
        <p:spPr>
          <a:xfrm>
            <a:off x="5578940" y="1480689"/>
            <a:ext cx="5436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Zebra fish vascular tube development</a:t>
            </a:r>
          </a:p>
          <a:p>
            <a:pPr algn="ctr"/>
            <a:r>
              <a:rPr lang="en-US" sz="2400" dirty="0"/>
              <a:t>SPIM </a:t>
            </a:r>
            <a:r>
              <a:rPr lang="en-US" sz="2400" dirty="0" err="1"/>
              <a:t>lightsheet</a:t>
            </a:r>
            <a:r>
              <a:rPr lang="en-US" sz="2400" dirty="0"/>
              <a:t> microscopy</a:t>
            </a:r>
            <a:endParaRPr lang="en-GB" sz="2400" dirty="0"/>
          </a:p>
        </p:txBody>
      </p:sp>
      <p:pic>
        <p:nvPicPr>
          <p:cNvPr id="3074" name="Picture 2" descr="Discover a New Light Sheet Microscope for Multiview Imaging | ZEISS">
            <a:extLst>
              <a:ext uri="{FF2B5EF4-FFF2-40B4-BE49-F238E27FC236}">
                <a16:creationId xmlns:a16="http://schemas.microsoft.com/office/drawing/2014/main" id="{ADBFB0A3-57A3-986A-395E-8A4B0993B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r="17827"/>
          <a:stretch>
            <a:fillRect/>
          </a:stretch>
        </p:blipFill>
        <p:spPr bwMode="auto">
          <a:xfrm>
            <a:off x="458895" y="2738561"/>
            <a:ext cx="3452706" cy="30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59EA99-1336-F175-5FD3-7295CBF346E7}"/>
              </a:ext>
            </a:extLst>
          </p:cNvPr>
          <p:cNvSpPr txBox="1"/>
          <p:nvPr/>
        </p:nvSpPr>
        <p:spPr>
          <a:xfrm>
            <a:off x="1833228" y="585046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Zeiss</a:t>
            </a:r>
            <a:endParaRPr lang="en-GB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53E7-A730-880C-406A-6C098D1D10E7}"/>
              </a:ext>
            </a:extLst>
          </p:cNvPr>
          <p:cNvSpPr txBox="1"/>
          <p:nvPr/>
        </p:nvSpPr>
        <p:spPr>
          <a:xfrm>
            <a:off x="714586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Kaufmann </a:t>
            </a:r>
            <a:r>
              <a:rPr lang="en-GB" b="0" i="1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et al., </a:t>
            </a:r>
            <a:r>
              <a:rPr lang="en-GB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5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C5E0-FEBB-654E-31DE-07BDBF4B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Multiphoton microscopy principles</a:t>
            </a:r>
            <a:endParaRPr lang="en-GB" dirty="0"/>
          </a:p>
        </p:txBody>
      </p:sp>
      <p:pic>
        <p:nvPicPr>
          <p:cNvPr id="11270" name="Picture 6" descr="Light microscopes | Center for Microscopy and Image Analysis | UZH">
            <a:extLst>
              <a:ext uri="{FF2B5EF4-FFF2-40B4-BE49-F238E27FC236}">
                <a16:creationId xmlns:a16="http://schemas.microsoft.com/office/drawing/2014/main" id="{64E43854-5448-8F5D-7D75-F1EA11B21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74"/>
          <a:stretch>
            <a:fillRect/>
          </a:stretch>
        </p:blipFill>
        <p:spPr bwMode="auto">
          <a:xfrm>
            <a:off x="0" y="1888871"/>
            <a:ext cx="4253804" cy="417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One vs two-photon microscopy">
            <a:extLst>
              <a:ext uri="{FF2B5EF4-FFF2-40B4-BE49-F238E27FC236}">
                <a16:creationId xmlns:a16="http://schemas.microsoft.com/office/drawing/2014/main" id="{817E81F3-28E5-B6F6-F9D1-78363481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04" y="2384409"/>
            <a:ext cx="5514288" cy="31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1CB288-AD31-3823-BA7C-A3CE050ED29D}"/>
              </a:ext>
            </a:extLst>
          </p:cNvPr>
          <p:cNvCxnSpPr>
            <a:cxnSpLocks/>
          </p:cNvCxnSpPr>
          <p:nvPr/>
        </p:nvCxnSpPr>
        <p:spPr>
          <a:xfrm flipV="1">
            <a:off x="8008620" y="4366260"/>
            <a:ext cx="320040" cy="269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Fluorescence Microscopy | Research groups | Imperial College London">
            <a:extLst>
              <a:ext uri="{FF2B5EF4-FFF2-40B4-BE49-F238E27FC236}">
                <a16:creationId xmlns:a16="http://schemas.microsoft.com/office/drawing/2014/main" id="{3782C47E-61BC-31B5-9F54-A05141D94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r="16778"/>
          <a:stretch>
            <a:fillRect/>
          </a:stretch>
        </p:blipFill>
        <p:spPr bwMode="auto">
          <a:xfrm>
            <a:off x="10288210" y="1324366"/>
            <a:ext cx="1903790" cy="53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BC8CA1-1669-CD0A-A37D-0F71BFB22B51}"/>
              </a:ext>
            </a:extLst>
          </p:cNvPr>
          <p:cNvSpPr txBox="1"/>
          <p:nvPr/>
        </p:nvSpPr>
        <p:spPr>
          <a:xfrm>
            <a:off x="6206881" y="563600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Soliman,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200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2766-9F5A-3696-EB76-682CB2A1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Multiphoton microscopy achieves high imaging depth</a:t>
            </a:r>
            <a:endParaRPr lang="en-GB" dirty="0"/>
          </a:p>
        </p:txBody>
      </p:sp>
      <p:pic>
        <p:nvPicPr>
          <p:cNvPr id="11268" name="Picture 4" descr="Optics &amp; Photonics News - Deep Multiphoton Imaging">
            <a:extLst>
              <a:ext uri="{FF2B5EF4-FFF2-40B4-BE49-F238E27FC236}">
                <a16:creationId xmlns:a16="http://schemas.microsoft.com/office/drawing/2014/main" id="{4A3A6935-D397-17CF-E827-238AC02B2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60" y="2245360"/>
            <a:ext cx="6786497" cy="34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719C3AE9-13C1-1FC7-6A3C-67631A782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6"/>
          <a:stretch>
            <a:fillRect/>
          </a:stretch>
        </p:blipFill>
        <p:spPr bwMode="auto">
          <a:xfrm>
            <a:off x="315343" y="2326511"/>
            <a:ext cx="4701785" cy="31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F1CE2-A102-F7A3-4BE8-38F45EFAA4A5}"/>
              </a:ext>
            </a:extLst>
          </p:cNvPr>
          <p:cNvSpPr txBox="1"/>
          <p:nvPr/>
        </p:nvSpPr>
        <p:spPr>
          <a:xfrm>
            <a:off x="1938867" y="5440885"/>
            <a:ext cx="172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Polisseni</a:t>
            </a:r>
            <a:r>
              <a:rPr lang="en-US" dirty="0"/>
              <a:t>, 2024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D48DE-D906-6935-4452-8B0F37459B65}"/>
              </a:ext>
            </a:extLst>
          </p:cNvPr>
          <p:cNvSpPr txBox="1"/>
          <p:nvPr/>
        </p:nvSpPr>
        <p:spPr>
          <a:xfrm>
            <a:off x="7457882" y="5711952"/>
            <a:ext cx="162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Xu </a:t>
            </a:r>
            <a:r>
              <a:rPr lang="en-US" i="1" dirty="0"/>
              <a:t>et al.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2024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07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CAD3-F040-7334-F622-E699F0797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60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Multiphoton microscopy example usage</a:t>
            </a:r>
            <a:endParaRPr lang="en-GB" dirty="0"/>
          </a:p>
        </p:txBody>
      </p:sp>
      <p:pic>
        <p:nvPicPr>
          <p:cNvPr id="4" name="41593_2020_793_MOESM6_ESM">
            <a:hlinkClick r:id="" action="ppaction://media"/>
            <a:extLst>
              <a:ext uri="{FF2B5EF4-FFF2-40B4-BE49-F238E27FC236}">
                <a16:creationId xmlns:a16="http://schemas.microsoft.com/office/drawing/2014/main" id="{1A1229CF-6E4C-CBC9-4807-A45F85875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0533" y="1763183"/>
            <a:ext cx="4663017" cy="4663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A26695-A226-1A0B-0A62-41331A99FBEB}"/>
              </a:ext>
            </a:extLst>
          </p:cNvPr>
          <p:cNvSpPr txBox="1"/>
          <p:nvPr/>
        </p:nvSpPr>
        <p:spPr>
          <a:xfrm>
            <a:off x="2182557" y="1317902"/>
            <a:ext cx="782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2-photon imaging, mouse cortex, blood plasma highlighted by dextran dye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31181-F45D-A441-01CC-0F5F795E8579}"/>
              </a:ext>
            </a:extLst>
          </p:cNvPr>
          <p:cNvSpPr txBox="1"/>
          <p:nvPr/>
        </p:nvSpPr>
        <p:spPr>
          <a:xfrm>
            <a:off x="4580887" y="6426200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Hartmann </a:t>
            </a:r>
            <a:r>
              <a:rPr lang="en-GB" i="1" dirty="0"/>
              <a:t>et al., </a:t>
            </a:r>
            <a:r>
              <a:rPr lang="en-GB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4449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2F08-BBC1-CFF3-1D21-8DD16681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467" y="-2424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Quick comparison of these techniques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B1D48-AF1F-76BA-2B84-CE598D51077A}"/>
              </a:ext>
            </a:extLst>
          </p:cNvPr>
          <p:cNvSpPr txBox="1"/>
          <p:nvPr/>
        </p:nvSpPr>
        <p:spPr>
          <a:xfrm>
            <a:off x="4981266" y="76176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Speed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F57F8-124F-58D9-05B9-1B2F991FB66A}"/>
              </a:ext>
            </a:extLst>
          </p:cNvPr>
          <p:cNvSpPr txBox="1"/>
          <p:nvPr/>
        </p:nvSpPr>
        <p:spPr>
          <a:xfrm>
            <a:off x="3384660" y="1131094"/>
            <a:ext cx="211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Faster techniques 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2B3D9-E50D-AED0-FDA5-257EC8E5DC5C}"/>
              </a:ext>
            </a:extLst>
          </p:cNvPr>
          <p:cNvSpPr txBox="1"/>
          <p:nvPr/>
        </p:nvSpPr>
        <p:spPr>
          <a:xfrm>
            <a:off x="3113727" y="1500426"/>
            <a:ext cx="243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Lightsheet</a:t>
            </a:r>
            <a:r>
              <a:rPr lang="en-US" dirty="0"/>
              <a:t> microscopy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0D54D-84AA-9ED2-7F47-FE822FA977F6}"/>
              </a:ext>
            </a:extLst>
          </p:cNvPr>
          <p:cNvSpPr txBox="1"/>
          <p:nvPr/>
        </p:nvSpPr>
        <p:spPr>
          <a:xfrm>
            <a:off x="3079860" y="1947096"/>
            <a:ext cx="241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Spinning disk confocal</a:t>
            </a:r>
          </a:p>
          <a:p>
            <a:pPr algn="ctr"/>
            <a:r>
              <a:rPr lang="en-US" dirty="0"/>
              <a:t> microscopy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A7846-4F5A-32B7-47B0-6105AB9D78AE}"/>
              </a:ext>
            </a:extLst>
          </p:cNvPr>
          <p:cNvSpPr txBox="1"/>
          <p:nvPr/>
        </p:nvSpPr>
        <p:spPr>
          <a:xfrm>
            <a:off x="5591848" y="1131094"/>
            <a:ext cx="218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Slower techniques 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97EF-5704-E712-D407-FF6BE69F60BB}"/>
              </a:ext>
            </a:extLst>
          </p:cNvPr>
          <p:cNvSpPr txBox="1"/>
          <p:nvPr/>
        </p:nvSpPr>
        <p:spPr>
          <a:xfrm>
            <a:off x="3723722" y="2668533"/>
            <a:ext cx="113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Widefield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3D8863-1FA3-6399-6B72-C9ABF6BB5AD8}"/>
              </a:ext>
            </a:extLst>
          </p:cNvPr>
          <p:cNvSpPr txBox="1"/>
          <p:nvPr/>
        </p:nvSpPr>
        <p:spPr>
          <a:xfrm>
            <a:off x="5465747" y="1500426"/>
            <a:ext cx="237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Laser-scanning </a:t>
            </a:r>
          </a:p>
          <a:p>
            <a:pPr algn="ctr"/>
            <a:r>
              <a:rPr lang="en-US" dirty="0"/>
              <a:t>confocal microscopy*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B7FD8-FEB6-137D-F1F3-85EE4FEE1800}"/>
              </a:ext>
            </a:extLst>
          </p:cNvPr>
          <p:cNvSpPr txBox="1"/>
          <p:nvPr/>
        </p:nvSpPr>
        <p:spPr>
          <a:xfrm>
            <a:off x="5475281" y="2144768"/>
            <a:ext cx="24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2-photon microscopy*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370FB-5F5F-3034-34DD-8D2D880E82BC}"/>
              </a:ext>
            </a:extLst>
          </p:cNvPr>
          <p:cNvSpPr txBox="1"/>
          <p:nvPr/>
        </p:nvSpPr>
        <p:spPr>
          <a:xfrm>
            <a:off x="9236685" y="804043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Dimensions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2220F-E246-09A9-9E26-F32128FA1E1A}"/>
              </a:ext>
            </a:extLst>
          </p:cNvPr>
          <p:cNvSpPr txBox="1"/>
          <p:nvPr/>
        </p:nvSpPr>
        <p:spPr>
          <a:xfrm>
            <a:off x="8568266" y="117337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 resolved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B815D-1884-7355-0C8E-F16F10A80B6C}"/>
              </a:ext>
            </a:extLst>
          </p:cNvPr>
          <p:cNvSpPr txBox="1"/>
          <p:nvPr/>
        </p:nvSpPr>
        <p:spPr>
          <a:xfrm>
            <a:off x="10063524" y="117337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resolved in Z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979DB-BCE3-2869-498A-137F2628C60E}"/>
              </a:ext>
            </a:extLst>
          </p:cNvPr>
          <p:cNvSpPr txBox="1"/>
          <p:nvPr/>
        </p:nvSpPr>
        <p:spPr>
          <a:xfrm>
            <a:off x="7817688" y="2181760"/>
            <a:ext cx="243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Lightsheet</a:t>
            </a:r>
            <a:r>
              <a:rPr lang="en-US" dirty="0"/>
              <a:t> microscopy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4B7D4-91AD-BEE3-D3DD-7DD34692A572}"/>
              </a:ext>
            </a:extLst>
          </p:cNvPr>
          <p:cNvSpPr txBox="1"/>
          <p:nvPr/>
        </p:nvSpPr>
        <p:spPr>
          <a:xfrm>
            <a:off x="7859136" y="1535429"/>
            <a:ext cx="241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Spinning disk confocal</a:t>
            </a:r>
          </a:p>
          <a:p>
            <a:pPr algn="ctr"/>
            <a:r>
              <a:rPr lang="en-US" dirty="0"/>
              <a:t> microscopy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10AF4-1C25-94B9-1018-9949C6E4904E}"/>
              </a:ext>
            </a:extLst>
          </p:cNvPr>
          <p:cNvSpPr txBox="1"/>
          <p:nvPr/>
        </p:nvSpPr>
        <p:spPr>
          <a:xfrm>
            <a:off x="10373389" y="1554988"/>
            <a:ext cx="113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Widefield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D5668-E1A1-82A4-E7CB-697B8D3013C1}"/>
              </a:ext>
            </a:extLst>
          </p:cNvPr>
          <p:cNvSpPr txBox="1"/>
          <p:nvPr/>
        </p:nvSpPr>
        <p:spPr>
          <a:xfrm>
            <a:off x="7902930" y="2563373"/>
            <a:ext cx="231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2-photon microscopy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368875-560F-0D32-284B-FD63243B3949}"/>
              </a:ext>
            </a:extLst>
          </p:cNvPr>
          <p:cNvSpPr txBox="1"/>
          <p:nvPr/>
        </p:nvSpPr>
        <p:spPr>
          <a:xfrm>
            <a:off x="3148843" y="3037865"/>
            <a:ext cx="469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r>
              <a:rPr lang="en-US" i="1" dirty="0"/>
              <a:t>Faster speed can be achieved through 1D line-scanning (without Z or Y dimensions)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8B40B-BBC5-8243-ED29-B363337EAD79}"/>
              </a:ext>
            </a:extLst>
          </p:cNvPr>
          <p:cNvSpPr txBox="1"/>
          <p:nvPr/>
        </p:nvSpPr>
        <p:spPr>
          <a:xfrm>
            <a:off x="5988996" y="293270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Laser-scanning </a:t>
            </a:r>
          </a:p>
          <a:p>
            <a:pPr algn="ctr"/>
            <a:r>
              <a:rPr lang="en-US" dirty="0"/>
              <a:t>confocal microscopy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ABE066-F598-C1AA-EF97-FA3892F4A616}"/>
              </a:ext>
            </a:extLst>
          </p:cNvPr>
          <p:cNvSpPr txBox="1"/>
          <p:nvPr/>
        </p:nvSpPr>
        <p:spPr>
          <a:xfrm>
            <a:off x="4806122" y="3719432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XY resolution</a:t>
            </a:r>
            <a:endParaRPr lang="en-GB" b="1" dirty="0"/>
          </a:p>
        </p:txBody>
      </p:sp>
      <p:pic>
        <p:nvPicPr>
          <p:cNvPr id="2050" name="Picture 2" descr="figure 5">
            <a:extLst>
              <a:ext uri="{FF2B5EF4-FFF2-40B4-BE49-F238E27FC236}">
                <a16:creationId xmlns:a16="http://schemas.microsoft.com/office/drawing/2014/main" id="{207EB67D-7564-DE9A-8A0E-AB0F6E329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8" b="50326"/>
          <a:stretch>
            <a:fillRect/>
          </a:stretch>
        </p:blipFill>
        <p:spPr bwMode="auto">
          <a:xfrm>
            <a:off x="139443" y="2471761"/>
            <a:ext cx="3040681" cy="24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7CC8281-0D65-331B-AECE-3D36A1A30CBC}"/>
              </a:ext>
            </a:extLst>
          </p:cNvPr>
          <p:cNvSpPr/>
          <p:nvPr/>
        </p:nvSpPr>
        <p:spPr>
          <a:xfrm>
            <a:off x="-287867" y="2181760"/>
            <a:ext cx="838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219A2-8390-2D89-2989-CC2AED5EC82F}"/>
              </a:ext>
            </a:extLst>
          </p:cNvPr>
          <p:cNvSpPr txBox="1"/>
          <p:nvPr/>
        </p:nvSpPr>
        <p:spPr>
          <a:xfrm>
            <a:off x="0" y="4948849"/>
            <a:ext cx="326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Jonkman </a:t>
            </a:r>
            <a:r>
              <a:rPr lang="en-US" i="1" dirty="0"/>
              <a:t>et al.,</a:t>
            </a:r>
            <a:r>
              <a:rPr lang="en-US" dirty="0"/>
              <a:t> 2020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BC4017-6542-2D46-4AD9-CE878C627FFC}"/>
              </a:ext>
            </a:extLst>
          </p:cNvPr>
          <p:cNvSpPr txBox="1"/>
          <p:nvPr/>
        </p:nvSpPr>
        <p:spPr>
          <a:xfrm>
            <a:off x="3607434" y="4128634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Very high </a:t>
            </a:r>
            <a:endParaRPr lang="en-GB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253840-95A4-2D4D-BFBE-B44B97E24FCA}"/>
              </a:ext>
            </a:extLst>
          </p:cNvPr>
          <p:cNvSpPr txBox="1"/>
          <p:nvPr/>
        </p:nvSpPr>
        <p:spPr>
          <a:xfrm>
            <a:off x="6386363" y="41240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</a:t>
            </a:r>
            <a:endParaRPr lang="en-GB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4ABBE0-7684-5FAE-E731-82E4AAB0B187}"/>
              </a:ext>
            </a:extLst>
          </p:cNvPr>
          <p:cNvSpPr txBox="1"/>
          <p:nvPr/>
        </p:nvSpPr>
        <p:spPr>
          <a:xfrm>
            <a:off x="5500783" y="4463317"/>
            <a:ext cx="241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Spinning disk confocal</a:t>
            </a:r>
          </a:p>
          <a:p>
            <a:pPr algn="ctr"/>
            <a:r>
              <a:rPr lang="en-US" dirty="0"/>
              <a:t> microscopy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8DC4EE-21E3-3B78-0C14-0F7FADCECD95}"/>
              </a:ext>
            </a:extLst>
          </p:cNvPr>
          <p:cNvSpPr txBox="1"/>
          <p:nvPr/>
        </p:nvSpPr>
        <p:spPr>
          <a:xfrm>
            <a:off x="5495077" y="5087787"/>
            <a:ext cx="265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Lightsheet</a:t>
            </a:r>
            <a:r>
              <a:rPr lang="en-US" dirty="0"/>
              <a:t> microscopy**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E622D-3546-B1FF-2616-936DFAFAFFFE}"/>
              </a:ext>
            </a:extLst>
          </p:cNvPr>
          <p:cNvSpPr txBox="1"/>
          <p:nvPr/>
        </p:nvSpPr>
        <p:spPr>
          <a:xfrm>
            <a:off x="6118016" y="5457119"/>
            <a:ext cx="113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Widefield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B9F50F-1BB3-2F43-44D5-634400B2DDC5}"/>
              </a:ext>
            </a:extLst>
          </p:cNvPr>
          <p:cNvSpPr txBox="1"/>
          <p:nvPr/>
        </p:nvSpPr>
        <p:spPr>
          <a:xfrm>
            <a:off x="3093193" y="4443445"/>
            <a:ext cx="2268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Laser-scanning </a:t>
            </a:r>
          </a:p>
          <a:p>
            <a:pPr algn="ctr"/>
            <a:r>
              <a:rPr lang="en-US" dirty="0"/>
              <a:t>confocal microscopy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9E48F0-16E4-83F8-7388-ECA04975BB75}"/>
              </a:ext>
            </a:extLst>
          </p:cNvPr>
          <p:cNvSpPr txBox="1"/>
          <p:nvPr/>
        </p:nvSpPr>
        <p:spPr>
          <a:xfrm>
            <a:off x="3102727" y="5087787"/>
            <a:ext cx="231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2-photon microscopy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4C9686-2718-9203-AFE1-06922BD3908E}"/>
              </a:ext>
            </a:extLst>
          </p:cNvPr>
          <p:cNvSpPr txBox="1"/>
          <p:nvPr/>
        </p:nvSpPr>
        <p:spPr>
          <a:xfrm>
            <a:off x="3160778" y="5823585"/>
            <a:ext cx="46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r>
              <a:rPr lang="en-US" i="1" dirty="0"/>
              <a:t>Depends upon </a:t>
            </a:r>
            <a:r>
              <a:rPr lang="en-US" i="1" dirty="0" err="1"/>
              <a:t>lightsheet</a:t>
            </a:r>
            <a:r>
              <a:rPr lang="en-US" i="1" dirty="0"/>
              <a:t> variation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67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3B4EA7-60ED-716C-4273-8C7C72E8E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5" y="620713"/>
            <a:ext cx="8569324" cy="936625"/>
          </a:xfrm>
        </p:spPr>
        <p:txBody>
          <a:bodyPr/>
          <a:lstStyle/>
          <a:p>
            <a:r>
              <a:rPr lang="en-US" sz="4400" dirty="0"/>
              <a:t>How is blood flow regulated?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FADB7A4-ED83-BC9E-7714-8FBD166F0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1600303"/>
            <a:ext cx="11522074" cy="433387"/>
          </a:xfrm>
        </p:spPr>
        <p:txBody>
          <a:bodyPr/>
          <a:lstStyle/>
          <a:p>
            <a:r>
              <a:rPr lang="en-US" dirty="0"/>
              <a:t>Largely by changes in diameter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C470F-B42E-A8EF-A63D-D76A87AC8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46" t="59216" r="37092" b="23921"/>
          <a:stretch/>
        </p:blipFill>
        <p:spPr>
          <a:xfrm>
            <a:off x="2203894" y="4376227"/>
            <a:ext cx="4349350" cy="1438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C0738-9038-7D8F-264C-F857A4913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94" t="54775" r="43140" b="38077"/>
          <a:stretch/>
        </p:blipFill>
        <p:spPr>
          <a:xfrm>
            <a:off x="2369714" y="2806111"/>
            <a:ext cx="4427581" cy="957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087F22-90BB-F67C-BF56-A21AD8CE2ABC}"/>
              </a:ext>
            </a:extLst>
          </p:cNvPr>
          <p:cNvSpPr txBox="1"/>
          <p:nvPr/>
        </p:nvSpPr>
        <p:spPr>
          <a:xfrm>
            <a:off x="3018187" y="3763357"/>
            <a:ext cx="3401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 = Flow, P = Pressure, R = Resistance </a:t>
            </a: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068FD-130B-8EA9-9D8C-8327ED13912F}"/>
              </a:ext>
            </a:extLst>
          </p:cNvPr>
          <p:cNvSpPr txBox="1"/>
          <p:nvPr/>
        </p:nvSpPr>
        <p:spPr>
          <a:xfrm>
            <a:off x="3346948" y="5640892"/>
            <a:ext cx="270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/>
              <a:t>η</a:t>
            </a:r>
            <a:r>
              <a:rPr lang="en-US" sz="1400" dirty="0"/>
              <a:t> = </a:t>
            </a:r>
            <a:r>
              <a:rPr lang="en-US" sz="1400" dirty="0" err="1"/>
              <a:t>Visoscity</a:t>
            </a:r>
            <a:r>
              <a:rPr lang="en-US" sz="1400" dirty="0"/>
              <a:t>, L = Vessel length</a:t>
            </a:r>
          </a:p>
          <a:p>
            <a:pPr algn="ctr"/>
            <a:r>
              <a:rPr lang="en-US" sz="1400" dirty="0"/>
              <a:t> d = Vessel diameter</a:t>
            </a:r>
            <a:endParaRPr lang="en-GB" sz="1400" dirty="0"/>
          </a:p>
        </p:txBody>
      </p:sp>
      <p:pic>
        <p:nvPicPr>
          <p:cNvPr id="3074" name="Picture 2" descr="Fig. 4.">
            <a:extLst>
              <a:ext uri="{FF2B5EF4-FFF2-40B4-BE49-F238E27FC236}">
                <a16:creationId xmlns:a16="http://schemas.microsoft.com/office/drawing/2014/main" id="{600FA0C0-11DA-A3D6-B124-8494BFF7D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" b="51672"/>
          <a:stretch>
            <a:fillRect/>
          </a:stretch>
        </p:blipFill>
        <p:spPr bwMode="auto">
          <a:xfrm>
            <a:off x="7073395" y="2961106"/>
            <a:ext cx="5020387" cy="30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4.">
            <a:extLst>
              <a:ext uri="{FF2B5EF4-FFF2-40B4-BE49-F238E27FC236}">
                <a16:creationId xmlns:a16="http://schemas.microsoft.com/office/drawing/2014/main" id="{E18AE130-D05A-B51C-FD8B-390475121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47" b="-569"/>
          <a:stretch>
            <a:fillRect/>
          </a:stretch>
        </p:blipFill>
        <p:spPr bwMode="auto">
          <a:xfrm>
            <a:off x="6669886" y="6009117"/>
            <a:ext cx="6138869" cy="21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7CC2C59-C516-4CE4-F9DB-B4863FA0730E}"/>
                  </a:ext>
                </a:extLst>
              </p14:cNvPr>
              <p14:cNvContentPartPr/>
              <p14:nvPr/>
            </p14:nvContentPartPr>
            <p14:xfrm>
              <a:off x="7571832" y="2785533"/>
              <a:ext cx="662747" cy="189472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7CC2C59-C516-4CE4-F9DB-B4863FA073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7862" y="2677530"/>
                <a:ext cx="770326" cy="2110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564B5A-DE02-0C06-E2E6-3D84AF770446}"/>
                  </a:ext>
                </a:extLst>
              </p14:cNvPr>
              <p14:cNvContentPartPr/>
              <p14:nvPr/>
            </p14:nvContentPartPr>
            <p14:xfrm>
              <a:off x="5200946" y="5027804"/>
              <a:ext cx="442800" cy="474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7564B5A-DE02-0C06-E2E6-3D84AF7704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6902" y="4919804"/>
                <a:ext cx="550528" cy="6901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505DD62-DA63-009E-0AE2-58592C93B08C}"/>
              </a:ext>
            </a:extLst>
          </p:cNvPr>
          <p:cNvSpPr/>
          <p:nvPr/>
        </p:nvSpPr>
        <p:spPr>
          <a:xfrm>
            <a:off x="-81842" y="2412307"/>
            <a:ext cx="411478" cy="433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8059CA-CB17-AF3C-C4BB-E7BB8017BA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60" y="2961105"/>
            <a:ext cx="1815935" cy="30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6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3FC0A-74BA-3AFF-AEA0-E9B2BBCC8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2949E-0598-2039-219B-1EB067A2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9AC86-8587-282B-9453-242472493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11433704" cy="4321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now a wide range of commonly used microscopy techniques to acquire high resolution fluorescence-based datasets.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each have advantages and disadvantages, and the choice of the correct technique is essential to ensure that the dataset is your appropriate to your use case.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429C-05A0-791A-63F2-02D011940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116C-C576-9477-9D42-F918955D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500312"/>
            <a:ext cx="11308397" cy="1309687"/>
          </a:xfrm>
        </p:spPr>
        <p:txBody>
          <a:bodyPr/>
          <a:lstStyle/>
          <a:p>
            <a:r>
              <a:rPr lang="en-US" dirty="0"/>
              <a:t>How would we approach looking at skeletal muscle blood flow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16181-DC8A-431B-EC2C-CA3879066F8B}"/>
              </a:ext>
            </a:extLst>
          </p:cNvPr>
          <p:cNvSpPr txBox="1"/>
          <p:nvPr/>
        </p:nvSpPr>
        <p:spPr>
          <a:xfrm>
            <a:off x="385762" y="3840478"/>
            <a:ext cx="10302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5) A ground truth measurement(s) of blood flow </a:t>
            </a:r>
            <a:r>
              <a:rPr lang="en-US" sz="2400" b="1" dirty="0"/>
              <a:t>function </a:t>
            </a:r>
            <a:r>
              <a:rPr lang="en-US" sz="2400" dirty="0"/>
              <a:t>and the ability to perturb the system, in order to dissect the mechanism</a:t>
            </a:r>
          </a:p>
        </p:txBody>
      </p:sp>
    </p:spTree>
    <p:extLst>
      <p:ext uri="{BB962C8B-B14F-4D97-AF65-F5344CB8AC3E}">
        <p14:creationId xmlns:p14="http://schemas.microsoft.com/office/powerpoint/2010/main" val="89114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CB2F-81D8-E35B-1894-A0BEA463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Low-resolution </a:t>
            </a:r>
            <a:r>
              <a:rPr lang="en-US" i="1" dirty="0"/>
              <a:t>in vivo</a:t>
            </a:r>
            <a:r>
              <a:rPr lang="en-US" dirty="0"/>
              <a:t> measurements of blood flow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E7732-43A1-34E7-7E0C-4BEA61C78872}"/>
              </a:ext>
            </a:extLst>
          </p:cNvPr>
          <p:cNvSpPr txBox="1"/>
          <p:nvPr/>
        </p:nvSpPr>
        <p:spPr>
          <a:xfrm>
            <a:off x="4794856" y="2153113"/>
            <a:ext cx="163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Laser doppler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EB99C-D063-F930-F45D-335D54770442}"/>
              </a:ext>
            </a:extLst>
          </p:cNvPr>
          <p:cNvSpPr txBox="1"/>
          <p:nvPr/>
        </p:nvSpPr>
        <p:spPr>
          <a:xfrm>
            <a:off x="7005320" y="2014613"/>
            <a:ext cx="225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Laser speckle contrast imaging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B7EA6-66A8-2F95-464E-CC4CF024AB1D}"/>
              </a:ext>
            </a:extLst>
          </p:cNvPr>
          <p:cNvSpPr txBox="1"/>
          <p:nvPr/>
        </p:nvSpPr>
        <p:spPr>
          <a:xfrm>
            <a:off x="9465734" y="1876113"/>
            <a:ext cx="2257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functional Magnetic Resonance </a:t>
            </a:r>
          </a:p>
          <a:p>
            <a:pPr algn="ctr"/>
            <a:r>
              <a:rPr lang="en-US" b="1" dirty="0"/>
              <a:t>Imaging</a:t>
            </a:r>
            <a:endParaRPr lang="en-GB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8C1BA2-384E-9DC3-8BAD-E0A86FB0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21" y="2743328"/>
            <a:ext cx="4253546" cy="27789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482B0E-7AC7-631E-6CC8-801FEC3A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"/>
          <a:stretch>
            <a:fillRect/>
          </a:stretch>
        </p:blipFill>
        <p:spPr>
          <a:xfrm>
            <a:off x="6644640" y="2984868"/>
            <a:ext cx="2821094" cy="22958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236918-62E0-94A1-9629-E5034855CEC5}"/>
              </a:ext>
            </a:extLst>
          </p:cNvPr>
          <p:cNvSpPr txBox="1"/>
          <p:nvPr/>
        </p:nvSpPr>
        <p:spPr>
          <a:xfrm>
            <a:off x="7065973" y="5281472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Binder </a:t>
            </a:r>
            <a:r>
              <a:rPr lang="en-US" i="1" dirty="0"/>
              <a:t>et al., </a:t>
            </a:r>
            <a:r>
              <a:rPr lang="en-US" dirty="0"/>
              <a:t>2024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14B739-600F-FB89-AC53-2407E9CD1D98}"/>
              </a:ext>
            </a:extLst>
          </p:cNvPr>
          <p:cNvSpPr/>
          <p:nvPr/>
        </p:nvSpPr>
        <p:spPr>
          <a:xfrm>
            <a:off x="76200" y="3115733"/>
            <a:ext cx="355600" cy="313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0E02D2-C4CE-5F0A-D44B-7D378A1B9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354" y="2940087"/>
            <a:ext cx="2228285" cy="2526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8C2E-AC30-0FBF-1023-E282A792AA2B}"/>
              </a:ext>
            </a:extLst>
          </p:cNvPr>
          <p:cNvSpPr txBox="1"/>
          <p:nvPr/>
        </p:nvSpPr>
        <p:spPr>
          <a:xfrm>
            <a:off x="4352000" y="5478231"/>
            <a:ext cx="235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Tahmoush</a:t>
            </a:r>
            <a:r>
              <a:rPr lang="en-US" dirty="0"/>
              <a:t> </a:t>
            </a:r>
            <a:r>
              <a:rPr lang="en-US" i="1" dirty="0"/>
              <a:t>et al., </a:t>
            </a:r>
            <a:r>
              <a:rPr lang="en-US" dirty="0"/>
              <a:t>1983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E6EB9-41F5-5466-1FEC-C0453F807699}"/>
              </a:ext>
            </a:extLst>
          </p:cNvPr>
          <p:cNvSpPr txBox="1"/>
          <p:nvPr/>
        </p:nvSpPr>
        <p:spPr>
          <a:xfrm>
            <a:off x="525067" y="5650804"/>
            <a:ext cx="316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</a:t>
            </a:r>
            <a:r>
              <a:rPr lang="en-US" i="1" dirty="0"/>
              <a:t>Shih</a:t>
            </a:r>
            <a:r>
              <a:rPr lang="en-US" dirty="0"/>
              <a:t> </a:t>
            </a:r>
            <a:r>
              <a:rPr lang="en-US" i="1" dirty="0"/>
              <a:t>et al., </a:t>
            </a:r>
            <a:r>
              <a:rPr lang="en-US" dirty="0"/>
              <a:t>2012</a:t>
            </a:r>
            <a:endParaRPr lang="en-GB" dirty="0"/>
          </a:p>
        </p:txBody>
      </p:sp>
      <p:pic>
        <p:nvPicPr>
          <p:cNvPr id="5122" name="Picture 2" descr="Positive Emotions Preferentially Engage an Auditory–Motor “Mirror” System |  Journal of Neuroscience">
            <a:extLst>
              <a:ext uri="{FF2B5EF4-FFF2-40B4-BE49-F238E27FC236}">
                <a16:creationId xmlns:a16="http://schemas.microsoft.com/office/drawing/2014/main" id="{1A1C9B2D-FCE4-6AEE-7B36-6480DC56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977" y="2985188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B12C4-A8F5-CA6A-C5A1-1E93CC146B05}"/>
              </a:ext>
            </a:extLst>
          </p:cNvPr>
          <p:cNvSpPr txBox="1"/>
          <p:nvPr/>
        </p:nvSpPr>
        <p:spPr>
          <a:xfrm>
            <a:off x="9548630" y="5283795"/>
            <a:ext cx="204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Warren </a:t>
            </a:r>
            <a:r>
              <a:rPr lang="en-US" i="1" dirty="0"/>
              <a:t>et al., </a:t>
            </a:r>
            <a:r>
              <a:rPr lang="en-US" dirty="0"/>
              <a:t>2006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900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0DFF-4AB3-86B9-3D9B-3E9D3CA02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Measurements of blood flow at a capillary level can be achieved by multiphoton imaging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F043A-8EDA-8656-90BA-964E1E4CC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665"/>
            <a:ext cx="3049339" cy="5215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6D299-FC19-B081-CDC4-936B1B261B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"/>
          <a:stretch>
            <a:fillRect/>
          </a:stretch>
        </p:blipFill>
        <p:spPr>
          <a:xfrm>
            <a:off x="4343399" y="1270779"/>
            <a:ext cx="6174471" cy="2933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853BB-72CE-377E-02F7-A37239727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861" y="4213971"/>
            <a:ext cx="8840434" cy="22291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1D6B70-07AE-08F7-D3DE-1E29773152D9}"/>
              </a:ext>
            </a:extLst>
          </p:cNvPr>
          <p:cNvSpPr/>
          <p:nvPr/>
        </p:nvSpPr>
        <p:spPr>
          <a:xfrm>
            <a:off x="7027333" y="4221650"/>
            <a:ext cx="609600" cy="4172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E87C6D-9B16-0010-9E54-2AC48A9A318A}"/>
              </a:ext>
            </a:extLst>
          </p:cNvPr>
          <p:cNvSpPr txBox="1"/>
          <p:nvPr/>
        </p:nvSpPr>
        <p:spPr>
          <a:xfrm>
            <a:off x="3233197" y="2072649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D6AEE-05FC-6E43-FA20-6447425FD410}"/>
              </a:ext>
            </a:extLst>
          </p:cNvPr>
          <p:cNvSpPr txBox="1"/>
          <p:nvPr/>
        </p:nvSpPr>
        <p:spPr>
          <a:xfrm>
            <a:off x="2984861" y="3189067"/>
            <a:ext cx="147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Pericyte stimulation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4D496-9CDF-FB32-DC03-FC010A46426D}"/>
              </a:ext>
            </a:extLst>
          </p:cNvPr>
          <p:cNvSpPr txBox="1"/>
          <p:nvPr/>
        </p:nvSpPr>
        <p:spPr>
          <a:xfrm>
            <a:off x="4924846" y="6452373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Hartmann </a:t>
            </a:r>
            <a:r>
              <a:rPr lang="en-US" i="1" dirty="0"/>
              <a:t>et al., </a:t>
            </a:r>
            <a:r>
              <a:rPr lang="en-US" dirty="0"/>
              <a:t>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32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D2E0B-C72C-2CE5-AB3B-1CA95205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74B7-27BB-A90E-34EA-3C845466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FD3F1-1256-2DD8-82B6-4F77F038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11433704" cy="4321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Blood flow measurements can be achieved by a variety of techniques depending on need.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major tradeoffs are tissue depth, scale and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0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082F8-C4BA-21F3-A0A0-D95F9831B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E287-38F5-2183-D9EB-3E0782F7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500312"/>
            <a:ext cx="11308397" cy="1309687"/>
          </a:xfrm>
        </p:spPr>
        <p:txBody>
          <a:bodyPr/>
          <a:lstStyle/>
          <a:p>
            <a:r>
              <a:rPr lang="en-US" dirty="0"/>
              <a:t>How would we approach looking at skeletal muscle blood flow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87775-E1D3-1A05-3393-6E16B4633129}"/>
              </a:ext>
            </a:extLst>
          </p:cNvPr>
          <p:cNvSpPr txBox="1"/>
          <p:nvPr/>
        </p:nvSpPr>
        <p:spPr>
          <a:xfrm>
            <a:off x="385762" y="3840478"/>
            <a:ext cx="103025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6) Localization of proteins (and other cell machinery) essential to </a:t>
            </a:r>
            <a:r>
              <a:rPr lang="en-US" sz="2400" dirty="0" err="1"/>
              <a:t>contextualising</a:t>
            </a:r>
            <a:r>
              <a:rPr lang="en-US" sz="2400" dirty="0"/>
              <a:t> functional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66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HC Staining | Cell Signaling Technology">
            <a:extLst>
              <a:ext uri="{FF2B5EF4-FFF2-40B4-BE49-F238E27FC236}">
                <a16:creationId xmlns:a16="http://schemas.microsoft.com/office/drawing/2014/main" id="{E5F69740-ABE7-AFA8-4DC7-7A4DAAFD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90" y="1733481"/>
            <a:ext cx="3005339" cy="47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nas.1409480112.sm02">
            <a:hlinkClick r:id="" action="ppaction://media"/>
            <a:extLst>
              <a:ext uri="{FF2B5EF4-FFF2-40B4-BE49-F238E27FC236}">
                <a16:creationId xmlns:a16="http://schemas.microsoft.com/office/drawing/2014/main" id="{156BA712-3E94-51D8-7085-A4E6DFA02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5178" y="1799521"/>
            <a:ext cx="5679994" cy="46673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8DAFB4-49B7-4CDD-F044-8BAF278B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640"/>
            <a:ext cx="12767732" cy="1325563"/>
          </a:xfrm>
        </p:spPr>
        <p:txBody>
          <a:bodyPr/>
          <a:lstStyle/>
          <a:p>
            <a:pPr algn="ctr"/>
            <a:r>
              <a:rPr lang="en-US" dirty="0"/>
              <a:t>Proteins are commonly localized via antibodies (</a:t>
            </a:r>
            <a:r>
              <a:rPr lang="en-US" dirty="0" err="1"/>
              <a:t>ie</a:t>
            </a:r>
            <a:r>
              <a:rPr lang="en-US" dirty="0"/>
              <a:t> in immunohistochemistry), dyes or via genetic reporter lines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DA1D-D8B6-7018-543F-919F15C14728}"/>
              </a:ext>
            </a:extLst>
          </p:cNvPr>
          <p:cNvSpPr txBox="1"/>
          <p:nvPr/>
        </p:nvSpPr>
        <p:spPr>
          <a:xfrm>
            <a:off x="7359062" y="6489161"/>
            <a:ext cx="227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Sekimoto </a:t>
            </a:r>
            <a:r>
              <a:rPr lang="en-US" i="1" dirty="0"/>
              <a:t>et al., </a:t>
            </a:r>
            <a:r>
              <a:rPr lang="en-US" dirty="0"/>
              <a:t>2015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0B54C-5859-9ABE-272E-26168F1A3CA9}"/>
              </a:ext>
            </a:extLst>
          </p:cNvPr>
          <p:cNvSpPr txBox="1"/>
          <p:nvPr/>
        </p:nvSpPr>
        <p:spPr>
          <a:xfrm>
            <a:off x="6248400" y="1874203"/>
            <a:ext cx="120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Lysm</a:t>
            </a:r>
            <a:r>
              <a:rPr lang="en-US" dirty="0">
                <a:solidFill>
                  <a:srgbClr val="00B050"/>
                </a:solidFill>
              </a:rPr>
              <a:t>-GFP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9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7596-DCF9-F110-1119-D8476B90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11399837" cy="1309687"/>
          </a:xfrm>
        </p:spPr>
        <p:txBody>
          <a:bodyPr/>
          <a:lstStyle/>
          <a:p>
            <a:r>
              <a:rPr lang="en-US" dirty="0"/>
              <a:t>These methods can be used in conjunction with tissue clearing (or alternative methods) to improve volumetric imaging</a:t>
            </a:r>
            <a:endParaRPr lang="en-GB" dirty="0"/>
          </a:p>
        </p:txBody>
      </p:sp>
      <p:pic>
        <p:nvPicPr>
          <p:cNvPr id="4098" name="Picture 2" descr="CUBIC-L/R">
            <a:extLst>
              <a:ext uri="{FF2B5EF4-FFF2-40B4-BE49-F238E27FC236}">
                <a16:creationId xmlns:a16="http://schemas.microsoft.com/office/drawing/2014/main" id="{963B4BFD-7BBD-D356-2681-0363DF2D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748954"/>
            <a:ext cx="11091333" cy="31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44CB96-C584-E787-59A1-27C094381BAA}"/>
              </a:ext>
            </a:extLst>
          </p:cNvPr>
          <p:cNvSpPr/>
          <p:nvPr/>
        </p:nvSpPr>
        <p:spPr>
          <a:xfrm>
            <a:off x="406400" y="1748954"/>
            <a:ext cx="11785600" cy="67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C3EDF-FD52-FEB2-6B6F-394FFB1C40CC}"/>
              </a:ext>
            </a:extLst>
          </p:cNvPr>
          <p:cNvSpPr txBox="1"/>
          <p:nvPr/>
        </p:nvSpPr>
        <p:spPr>
          <a:xfrm>
            <a:off x="4519084" y="4742936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Matsumoto </a:t>
            </a:r>
            <a:r>
              <a:rPr lang="en-GB" i="1" dirty="0"/>
              <a:t>et al., </a:t>
            </a:r>
            <a:r>
              <a:rPr lang="en-GB" dirty="0"/>
              <a:t>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51301-5EED-6209-CEC8-930097F37888}"/>
              </a:ext>
            </a:extLst>
          </p:cNvPr>
          <p:cNvSpPr txBox="1"/>
          <p:nvPr/>
        </p:nvSpPr>
        <p:spPr>
          <a:xfrm>
            <a:off x="286364" y="5249333"/>
            <a:ext cx="116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allows for deeper tissue imaging, and is often used alongside </a:t>
            </a:r>
            <a:r>
              <a:rPr lang="en-US" dirty="0" err="1"/>
              <a:t>lightsheet</a:t>
            </a:r>
            <a:r>
              <a:rPr lang="en-US" dirty="0"/>
              <a:t>, confocal and multiphoton microscopy.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F4176-EB8E-3D48-9BCE-764F9223F4CB}"/>
              </a:ext>
            </a:extLst>
          </p:cNvPr>
          <p:cNvSpPr txBox="1"/>
          <p:nvPr/>
        </p:nvSpPr>
        <p:spPr>
          <a:xfrm>
            <a:off x="2521564" y="5571064"/>
            <a:ext cx="650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the tissue to be fixed, so not applicable to live imaging.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F520-4475-9843-3539-1EBBCC33DCB4}"/>
              </a:ext>
            </a:extLst>
          </p:cNvPr>
          <p:cNvSpPr txBox="1"/>
          <p:nvPr/>
        </p:nvSpPr>
        <p:spPr>
          <a:xfrm>
            <a:off x="1154618" y="5996003"/>
            <a:ext cx="923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methodologies are available, but all cause a change in tissue size (as does fixation)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343A-A936-9D88-BF1B-239B0D63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4CB73-169F-59CC-E122-A1185C61F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11349037" cy="4321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number of ways to visualize proteins, with can be used </a:t>
            </a:r>
            <a:r>
              <a:rPr lang="en-US" i="1" dirty="0"/>
              <a:t>in vitro</a:t>
            </a:r>
            <a:r>
              <a:rPr lang="en-US" dirty="0"/>
              <a:t>, </a:t>
            </a:r>
            <a:r>
              <a:rPr lang="en-US" i="1" dirty="0"/>
              <a:t>ex vivo </a:t>
            </a:r>
            <a:r>
              <a:rPr lang="en-US" dirty="0"/>
              <a:t>and </a:t>
            </a:r>
            <a:r>
              <a:rPr lang="en-US" i="1" dirty="0"/>
              <a:t>in vivo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i="1" dirty="0"/>
              <a:t>Ex vivo</a:t>
            </a:r>
            <a:r>
              <a:rPr lang="en-US" dirty="0"/>
              <a:t> we can improve imaging using clearing methods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429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0DEB-FA6E-315B-84D5-5D8E248B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360F-F455-08A2-8AB6-D26287D9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controversy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DD2D8-5700-4C29-D2DF-CD0B65D2F78E}"/>
              </a:ext>
            </a:extLst>
          </p:cNvPr>
          <p:cNvSpPr txBox="1"/>
          <p:nvPr/>
        </p:nvSpPr>
        <p:spPr>
          <a:xfrm>
            <a:off x="1021394" y="1628170"/>
            <a:ext cx="45768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A) Krogh’s hypothesis</a:t>
            </a:r>
          </a:p>
          <a:p>
            <a:pPr algn="ctr"/>
            <a:r>
              <a:rPr lang="en-US" sz="3200" b="1" dirty="0"/>
              <a:t>“Capillary recruitment”</a:t>
            </a:r>
          </a:p>
          <a:p>
            <a:pPr algn="ctr"/>
            <a:r>
              <a:rPr lang="en-US" sz="3200" dirty="0"/>
              <a:t>All pericytes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2A42C-4D76-8C74-2E17-DCC254FB037D}"/>
              </a:ext>
            </a:extLst>
          </p:cNvPr>
          <p:cNvSpPr txBox="1"/>
          <p:nvPr/>
        </p:nvSpPr>
        <p:spPr>
          <a:xfrm>
            <a:off x="6172677" y="1628170"/>
            <a:ext cx="52066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B) Contemporary view</a:t>
            </a:r>
          </a:p>
          <a:p>
            <a:pPr algn="ctr"/>
            <a:r>
              <a:rPr lang="en-US" sz="3200" b="1" dirty="0"/>
              <a:t>“Longitudinal recruitment”</a:t>
            </a:r>
          </a:p>
          <a:p>
            <a:pPr algn="ctr"/>
            <a:r>
              <a:rPr lang="en-US" sz="3200" dirty="0"/>
              <a:t>All arteriolar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BED7C-EE89-35C0-A08D-E3F6100EBB08}"/>
              </a:ext>
            </a:extLst>
          </p:cNvPr>
          <p:cNvSpPr txBox="1"/>
          <p:nvPr/>
        </p:nvSpPr>
        <p:spPr>
          <a:xfrm>
            <a:off x="428263" y="3428999"/>
            <a:ext cx="11169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We want to know </a:t>
            </a:r>
            <a:r>
              <a:rPr lang="en-US" sz="3200" b="1" dirty="0"/>
              <a:t>whether pericytes are contractile in skeletal muscle </a:t>
            </a:r>
            <a:r>
              <a:rPr lang="en-US" sz="3200" dirty="0"/>
              <a:t>(based upon experimental data), so that we can </a:t>
            </a:r>
            <a:r>
              <a:rPr lang="en-US" sz="3200" b="1" dirty="0"/>
              <a:t>produce a physiologically accurate model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71424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C8FD-E54B-83D9-4AB1-FF734F9E0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51" y="65670"/>
            <a:ext cx="10286143" cy="936625"/>
          </a:xfrm>
        </p:spPr>
        <p:txBody>
          <a:bodyPr/>
          <a:lstStyle/>
          <a:p>
            <a:r>
              <a:rPr lang="en-US" sz="4000" dirty="0"/>
              <a:t>Pericytes generally constrict focally</a:t>
            </a:r>
            <a:endParaRPr lang="en-GB" sz="4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048DDD0-6516-74DE-D67C-D283786C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7" y="2140299"/>
            <a:ext cx="7032998" cy="36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41586_2006_BFnature05193_MOESM2_ESM">
            <a:hlinkClick r:id="" action="ppaction://media"/>
            <a:extLst>
              <a:ext uri="{FF2B5EF4-FFF2-40B4-BE49-F238E27FC236}">
                <a16:creationId xmlns:a16="http://schemas.microsoft.com/office/drawing/2014/main" id="{86E6A0AC-615F-4EB5-4119-06049C106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0465" y="1135550"/>
            <a:ext cx="2646208" cy="5121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D6C895-DD08-806B-56DD-35340F55ED67}"/>
              </a:ext>
            </a:extLst>
          </p:cNvPr>
          <p:cNvSpPr txBox="1"/>
          <p:nvPr/>
        </p:nvSpPr>
        <p:spPr>
          <a:xfrm>
            <a:off x="8395314" y="632178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Peppiatt </a:t>
            </a:r>
            <a:r>
              <a:rPr lang="en-US" i="1" dirty="0"/>
              <a:t>et al.</a:t>
            </a:r>
            <a:r>
              <a:rPr lang="en-US" dirty="0"/>
              <a:t>, 2006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9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FAA38B-370C-A555-DFD6-14A610EFFCA5}"/>
              </a:ext>
            </a:extLst>
          </p:cNvPr>
          <p:cNvSpPr txBox="1"/>
          <p:nvPr/>
        </p:nvSpPr>
        <p:spPr>
          <a:xfrm>
            <a:off x="152400" y="2499975"/>
            <a:ext cx="117246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We want to know </a:t>
            </a:r>
            <a:r>
              <a:rPr lang="en-US" sz="3200" b="1" dirty="0"/>
              <a:t>whether pericytes are contractile in skeletal muscle </a:t>
            </a:r>
            <a:r>
              <a:rPr lang="en-US" sz="3200" dirty="0"/>
              <a:t>(based upon experimental data), so that we can </a:t>
            </a:r>
            <a:r>
              <a:rPr lang="en-US" sz="3200" b="1" dirty="0"/>
              <a:t>produce a physiologically accurate model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7325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BA1BD1-F935-B4AA-EEA5-D0A0DFDDB83F}"/>
              </a:ext>
            </a:extLst>
          </p:cNvPr>
          <p:cNvSpPr txBox="1"/>
          <p:nvPr/>
        </p:nvSpPr>
        <p:spPr>
          <a:xfrm>
            <a:off x="6871921" y="1171215"/>
            <a:ext cx="3170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Smooth muscle actin is expressed in a majority of pericytes by IHC</a:t>
            </a:r>
            <a:endParaRPr lang="en-GB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D3E5190-7167-D9DE-10C4-4C65A04C09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642017"/>
              </p:ext>
            </p:extLst>
          </p:nvPr>
        </p:nvGraphicFramePr>
        <p:xfrm>
          <a:off x="1190500" y="3640922"/>
          <a:ext cx="4260190" cy="293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2" imgW="4018170" imgH="2768825" progId="Prism10.Document">
                  <p:embed/>
                </p:oleObj>
              </mc:Choice>
              <mc:Fallback>
                <p:oleObj name="Prism 10" r:id="rId2" imgW="4018170" imgH="2768825" progId="Prism10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D3E5190-7167-D9DE-10C4-4C65A04C09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500" y="3640922"/>
                        <a:ext cx="4260190" cy="293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DE4ED8-1E9D-8609-53E1-B1DF91816C5E}"/>
              </a:ext>
            </a:extLst>
          </p:cNvPr>
          <p:cNvSpPr txBox="1"/>
          <p:nvPr/>
        </p:nvSpPr>
        <p:spPr>
          <a:xfrm>
            <a:off x="6177294" y="6470018"/>
            <a:ext cx="522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 vivo confocal imaging of fixed skeletal muscle</a:t>
            </a:r>
            <a:endParaRPr lang="en-GB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E34A5-DEC0-1B38-6C19-1A43CAFE3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297" y="2133512"/>
            <a:ext cx="3831503" cy="3841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87D6B4-9C44-ABB5-CD3D-343A39E3B0F5}"/>
              </a:ext>
            </a:extLst>
          </p:cNvPr>
          <p:cNvSpPr txBox="1"/>
          <p:nvPr/>
        </p:nvSpPr>
        <p:spPr>
          <a:xfrm>
            <a:off x="872582" y="6470018"/>
            <a:ext cx="512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 vivo </a:t>
            </a:r>
            <a:r>
              <a:rPr lang="en-US" b="1" dirty="0"/>
              <a:t>confocal imaging of live skeletal muscle</a:t>
            </a:r>
            <a:endParaRPr lang="en-GB" b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D41FC4-8C89-A10E-FEB5-B7785F09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001"/>
            <a:ext cx="12192000" cy="1325563"/>
          </a:xfrm>
        </p:spPr>
        <p:txBody>
          <a:bodyPr/>
          <a:lstStyle/>
          <a:p>
            <a:pPr algn="ctr"/>
            <a:r>
              <a:rPr lang="en-US" i="1" dirty="0"/>
              <a:t>Ex vivo </a:t>
            </a:r>
            <a:r>
              <a:rPr lang="en-US" dirty="0"/>
              <a:t>imaging allows us to confirm pericytes are able to contract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4E493C-0110-114F-57C5-E18B27206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072" y="1203280"/>
            <a:ext cx="2476543" cy="2351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E0F3A-8D58-518C-6B99-48EC1D654055}"/>
              </a:ext>
            </a:extLst>
          </p:cNvPr>
          <p:cNvSpPr txBox="1"/>
          <p:nvPr/>
        </p:nvSpPr>
        <p:spPr>
          <a:xfrm>
            <a:off x="508000" y="1615440"/>
            <a:ext cx="153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</a:t>
            </a:r>
            <a:r>
              <a:rPr lang="en-US" baseline="-25000" dirty="0"/>
              <a:t>4</a:t>
            </a:r>
            <a:r>
              <a:rPr lang="en-US" b="1" baseline="-25000" dirty="0"/>
              <a:t> </a:t>
            </a:r>
            <a:r>
              <a:rPr lang="en-US" b="1" dirty="0"/>
              <a:t>dye </a:t>
            </a:r>
            <a:r>
              <a:rPr lang="en-US" dirty="0"/>
              <a:t>to visualize vascular basement membrane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386DF-9E7C-7953-C262-F2E229C0DDA1}"/>
              </a:ext>
            </a:extLst>
          </p:cNvPr>
          <p:cNvSpPr txBox="1"/>
          <p:nvPr/>
        </p:nvSpPr>
        <p:spPr>
          <a:xfrm>
            <a:off x="10633632" y="2077669"/>
            <a:ext cx="1534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Antibodies</a:t>
            </a:r>
            <a:r>
              <a:rPr lang="en-US" dirty="0"/>
              <a:t> to label against NG2 (pericytes) and smooth muscle actin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61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290563-A54F-D186-65A7-78EED5F14C25}"/>
              </a:ext>
            </a:extLst>
          </p:cNvPr>
          <p:cNvSpPr txBox="1">
            <a:spLocks/>
          </p:cNvSpPr>
          <p:nvPr/>
        </p:nvSpPr>
        <p:spPr>
          <a:xfrm>
            <a:off x="0" y="-4900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In vivo </a:t>
            </a:r>
            <a:r>
              <a:rPr lang="en-US" dirty="0"/>
              <a:t>imaging allows us to observe anatomy and vessel diameters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5A994-9960-A09C-A5B7-CE5C92BB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9" y="1775843"/>
            <a:ext cx="4724400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78C3E-8EC0-ECD0-3644-C39EDF2B46D0}"/>
              </a:ext>
            </a:extLst>
          </p:cNvPr>
          <p:cNvSpPr txBox="1"/>
          <p:nvPr/>
        </p:nvSpPr>
        <p:spPr>
          <a:xfrm>
            <a:off x="1124725" y="6488668"/>
            <a:ext cx="152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FITC-dextran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E0DD4-37C8-8E42-E06D-0E9D56FAE0A9}"/>
              </a:ext>
            </a:extLst>
          </p:cNvPr>
          <p:cNvSpPr txBox="1"/>
          <p:nvPr/>
        </p:nvSpPr>
        <p:spPr>
          <a:xfrm>
            <a:off x="2514613" y="648866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NG2-dsRed</a:t>
            </a:r>
            <a:endParaRPr lang="en-GB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46EF54A-CCC2-5CBE-D193-0BA46393B5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194139"/>
              </p:ext>
            </p:extLst>
          </p:nvPr>
        </p:nvGraphicFramePr>
        <p:xfrm>
          <a:off x="5182040" y="2895599"/>
          <a:ext cx="2415712" cy="2237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3" imgW="2912030" imgH="2694313" progId="Prism10.Document">
                  <p:embed/>
                </p:oleObj>
              </mc:Choice>
              <mc:Fallback>
                <p:oleObj name="Prism 10" r:id="rId3" imgW="2912030" imgH="2694313" progId="Prism10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46EF54A-CCC2-5CBE-D193-0BA46393B5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2040" y="2895599"/>
                        <a:ext cx="2415712" cy="2237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B797A58-00E0-D947-BB7B-BAA7D44A5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67503"/>
              </p:ext>
            </p:extLst>
          </p:nvPr>
        </p:nvGraphicFramePr>
        <p:xfrm>
          <a:off x="5300157" y="1123851"/>
          <a:ext cx="2297595" cy="2358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5" imgW="2796125" imgH="2869254" progId="Prism10.Document">
                  <p:embed/>
                </p:oleObj>
              </mc:Choice>
              <mc:Fallback>
                <p:oleObj name="Prism 10" r:id="rId5" imgW="2796125" imgH="2869254" progId="Prism10.Document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B797A58-00E0-D947-BB7B-BAA7D44A5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0157" y="1123851"/>
                        <a:ext cx="2297595" cy="2358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F0D3090-62C5-0FF8-326A-7B24A25AD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22939"/>
              </p:ext>
            </p:extLst>
          </p:nvPr>
        </p:nvGraphicFramePr>
        <p:xfrm>
          <a:off x="5078570" y="4637048"/>
          <a:ext cx="2519182" cy="24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7" imgW="2968543" imgH="2869254" progId="Prism10.Document">
                  <p:embed/>
                </p:oleObj>
              </mc:Choice>
              <mc:Fallback>
                <p:oleObj name="Prism 10" r:id="rId7" imgW="2968543" imgH="2869254" progId="Prism10.Document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F0D3090-62C5-0FF8-326A-7B24A25AD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78570" y="4637048"/>
                        <a:ext cx="2519182" cy="24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1FDC609-C213-17AA-CDE3-2173E04D19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184887"/>
              </p:ext>
            </p:extLst>
          </p:nvPr>
        </p:nvGraphicFramePr>
        <p:xfrm>
          <a:off x="8341612" y="3695896"/>
          <a:ext cx="3562509" cy="2638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9" imgW="3826314" imgH="2832898" progId="Prism10.Document">
                  <p:embed/>
                </p:oleObj>
              </mc:Choice>
              <mc:Fallback>
                <p:oleObj name="Prism 10" r:id="rId9" imgW="3826314" imgH="2832898" progId="Prism10.Document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21FDC609-C213-17AA-CDE3-2173E04D19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41612" y="3695896"/>
                        <a:ext cx="3562509" cy="2638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AB3E573-4D0B-AFEF-C7C7-CA1BB17030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51721"/>
              </p:ext>
            </p:extLst>
          </p:nvPr>
        </p:nvGraphicFramePr>
        <p:xfrm>
          <a:off x="9261813" y="523483"/>
          <a:ext cx="2101245" cy="337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10" r:id="rId11" imgW="2003866" imgH="3219857" progId="Prism10.Document">
                  <p:embed/>
                </p:oleObj>
              </mc:Choice>
              <mc:Fallback>
                <p:oleObj name="Prism 10" r:id="rId11" imgW="2003866" imgH="3219857" progId="Prism10.Document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AB3E573-4D0B-AFEF-C7C7-CA1BB17030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61813" y="523483"/>
                        <a:ext cx="2101245" cy="337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F16F870-B48E-A480-1A6A-38C809816B92}"/>
              </a:ext>
            </a:extLst>
          </p:cNvPr>
          <p:cNvSpPr txBox="1"/>
          <p:nvPr/>
        </p:nvSpPr>
        <p:spPr>
          <a:xfrm>
            <a:off x="-54105" y="1251132"/>
            <a:ext cx="489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 projection of z-stack, </a:t>
            </a:r>
            <a:r>
              <a:rPr lang="en-US" sz="1200" b="1" dirty="0"/>
              <a:t>2-photon imaging</a:t>
            </a:r>
            <a:r>
              <a:rPr lang="en-US" sz="1200" dirty="0"/>
              <a:t>,</a:t>
            </a:r>
            <a:r>
              <a:rPr lang="en-US" sz="1200" i="1" dirty="0"/>
              <a:t> in vivo </a:t>
            </a:r>
            <a:r>
              <a:rPr lang="en-US" sz="1200" dirty="0"/>
              <a:t>urethane anaesthetized mice, NG2-dsRed </a:t>
            </a:r>
            <a:r>
              <a:rPr lang="en-US" sz="1200" b="1" dirty="0"/>
              <a:t>genetic reporter line </a:t>
            </a:r>
            <a:r>
              <a:rPr lang="en-US" sz="1200" dirty="0"/>
              <a:t>for pericytes</a:t>
            </a:r>
            <a:endParaRPr lang="en-GB" sz="12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0BE6A25-A2E7-6789-89AB-F31E0C6E0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093510"/>
              </p:ext>
            </p:extLst>
          </p:nvPr>
        </p:nvGraphicFramePr>
        <p:xfrm>
          <a:off x="7322788" y="1164934"/>
          <a:ext cx="1905879" cy="198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3" imgW="2354461" imgH="2448819" progId="Prism9.Document">
                  <p:embed/>
                </p:oleObj>
              </mc:Choice>
              <mc:Fallback>
                <p:oleObj name="Prism 9" r:id="rId13" imgW="2354461" imgH="2448819" progId="Prism9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0BE6A25-A2E7-6789-89AB-F31E0C6E06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22788" y="1164934"/>
                        <a:ext cx="1905879" cy="198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00FC8BB-6FBA-2433-3C44-2A0866B4AC92}"/>
              </a:ext>
            </a:extLst>
          </p:cNvPr>
          <p:cNvSpPr txBox="1"/>
          <p:nvPr/>
        </p:nvSpPr>
        <p:spPr>
          <a:xfrm>
            <a:off x="8564424" y="6376850"/>
            <a:ext cx="333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Davis, Argus </a:t>
            </a:r>
            <a:r>
              <a:rPr lang="en-US" i="1" dirty="0"/>
              <a:t>et al.,  </a:t>
            </a:r>
            <a:r>
              <a:rPr lang="en-US" dirty="0"/>
              <a:t>unpublished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85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9E18-7671-0F24-CD29-4A2EF276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84" y="3213098"/>
            <a:ext cx="11239721" cy="1309687"/>
          </a:xfrm>
        </p:spPr>
        <p:txBody>
          <a:bodyPr/>
          <a:lstStyle/>
          <a:p>
            <a:r>
              <a:rPr lang="en-US" dirty="0"/>
              <a:t>Now you are going to model (in a simplified way), what will happen to vascular resistance when we reverse resting noradrenergic pericyte contraction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2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AFAE1F0-0BB5-AEBB-B386-BD08D6D3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54" y="51935"/>
            <a:ext cx="11275483" cy="1309687"/>
          </a:xfrm>
        </p:spPr>
        <p:txBody>
          <a:bodyPr/>
          <a:lstStyle/>
          <a:p>
            <a:r>
              <a:rPr lang="en-US" dirty="0"/>
              <a:t>However, pericyte capillary constriction still greatly contributes to vascular resistance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6A89C9E-7E1E-29BA-1564-820C45078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40"/>
          <a:stretch>
            <a:fillRect/>
          </a:stretch>
        </p:blipFill>
        <p:spPr bwMode="auto">
          <a:xfrm>
            <a:off x="158539" y="1684731"/>
            <a:ext cx="2527842" cy="467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D7ED28-E594-3039-ABE1-9045FA96DC2A}"/>
              </a:ext>
            </a:extLst>
          </p:cNvPr>
          <p:cNvSpPr/>
          <p:nvPr/>
        </p:nvSpPr>
        <p:spPr>
          <a:xfrm>
            <a:off x="0" y="1462238"/>
            <a:ext cx="317077" cy="434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2E5BA-52CB-FA8D-B68D-D01DE8FC647E}"/>
              </a:ext>
            </a:extLst>
          </p:cNvPr>
          <p:cNvSpPr/>
          <p:nvPr/>
        </p:nvSpPr>
        <p:spPr>
          <a:xfrm>
            <a:off x="0" y="3967545"/>
            <a:ext cx="317077" cy="434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7D1DC-9F14-9097-FB78-5EFC104CE9E0}"/>
              </a:ext>
            </a:extLst>
          </p:cNvPr>
          <p:cNvSpPr txBox="1"/>
          <p:nvPr/>
        </p:nvSpPr>
        <p:spPr>
          <a:xfrm>
            <a:off x="368325" y="639365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Blinder et al., </a:t>
            </a:r>
            <a:r>
              <a:rPr lang="en-US" dirty="0"/>
              <a:t>2013</a:t>
            </a:r>
            <a:endParaRPr lang="en-GB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C5C0ADE-76D1-F707-7455-4A42AED5F599}"/>
              </a:ext>
            </a:extLst>
          </p:cNvPr>
          <p:cNvGraphicFramePr>
            <a:graphicFrameLocks noGrp="1"/>
          </p:cNvGraphicFramePr>
          <p:nvPr/>
        </p:nvGraphicFramePr>
        <p:xfrm>
          <a:off x="3251259" y="2175760"/>
          <a:ext cx="8473896" cy="2984254"/>
        </p:xfrm>
        <a:graphic>
          <a:graphicData uri="http://schemas.openxmlformats.org/drawingml/2006/table">
            <a:tbl>
              <a:tblPr/>
              <a:tblGrid>
                <a:gridCol w="3130676">
                  <a:extLst>
                    <a:ext uri="{9D8B030D-6E8A-4147-A177-3AD203B41FA5}">
                      <a16:colId xmlns:a16="http://schemas.microsoft.com/office/drawing/2014/main" val="3507808970"/>
                    </a:ext>
                  </a:extLst>
                </a:gridCol>
                <a:gridCol w="1523574">
                  <a:extLst>
                    <a:ext uri="{9D8B030D-6E8A-4147-A177-3AD203B41FA5}">
                      <a16:colId xmlns:a16="http://schemas.microsoft.com/office/drawing/2014/main" val="3583685430"/>
                    </a:ext>
                  </a:extLst>
                </a:gridCol>
                <a:gridCol w="1701172">
                  <a:extLst>
                    <a:ext uri="{9D8B030D-6E8A-4147-A177-3AD203B41FA5}">
                      <a16:colId xmlns:a16="http://schemas.microsoft.com/office/drawing/2014/main" val="1310902190"/>
                    </a:ext>
                  </a:extLst>
                </a:gridCol>
                <a:gridCol w="2118474">
                  <a:extLst>
                    <a:ext uri="{9D8B030D-6E8A-4147-A177-3AD203B41FA5}">
                      <a16:colId xmlns:a16="http://schemas.microsoft.com/office/drawing/2014/main" val="3328492982"/>
                    </a:ext>
                  </a:extLst>
                </a:gridCol>
              </a:tblGrid>
              <a:tr h="637763">
                <a:tc gridSpan="4">
                  <a:txBody>
                    <a:bodyPr/>
                    <a:lstStyle/>
                    <a:p>
                      <a:pPr algn="ctr" fontAlgn="t"/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Total resistance change ratio (% flow decrease)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0664" marR="90664" marT="45332" marB="45332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97640"/>
                  </a:ext>
                </a:extLst>
              </a:tr>
              <a:tr h="965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>
                          <a:effectLst/>
                        </a:rPr>
                        <a:t>% change in diameter </a:t>
                      </a:r>
                    </a:p>
                    <a:p>
                      <a:pPr algn="ctr" fontAlgn="t"/>
                      <a:r>
                        <a:rPr lang="en-US" sz="1800" dirty="0">
                          <a:effectLst/>
                        </a:rPr>
                        <a:t>(whole arteriole or at pericyte soma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Arteriole constriction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>
                          <a:effectLst/>
                        </a:rPr>
                        <a:t>Capillary constriction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Combined constriction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97263"/>
                  </a:ext>
                </a:extLst>
              </a:tr>
              <a:tr h="342811"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>
                          <a:effectLst/>
                        </a:rPr>
                        <a:t>10%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1.097 (8.8%)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dirty="0">
                          <a:effectLst/>
                        </a:rPr>
                        <a:t>1.185 (16%)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1.282 (22%)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120190"/>
                  </a:ext>
                </a:extLst>
              </a:tr>
              <a:tr h="342811"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>
                          <a:effectLst/>
                        </a:rPr>
                        <a:t>20%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1.286 (22%)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1.488 (33%)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1.773 (44%)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752457"/>
                  </a:ext>
                </a:extLst>
              </a:tr>
              <a:tr h="342811"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>
                          <a:effectLst/>
                        </a:rPr>
                        <a:t>30%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1.688 (41%)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2.024 (51%)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2.713 (63%)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96317"/>
                  </a:ext>
                </a:extLst>
              </a:tr>
              <a:tr h="342811"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>
                          <a:effectLst/>
                        </a:rPr>
                        <a:t>40%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2.660 (62%)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</a:rPr>
                        <a:t>3.083 (68%)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dirty="0">
                          <a:effectLst/>
                        </a:rPr>
                        <a:t>4.744 (79%)</a:t>
                      </a:r>
                    </a:p>
                  </a:txBody>
                  <a:tcPr marL="35409" marR="35409" marT="35409" marB="3540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273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E7ED396-DB53-F27C-6BE6-5A6208B01275}"/>
              </a:ext>
            </a:extLst>
          </p:cNvPr>
          <p:cNvSpPr txBox="1"/>
          <p:nvPr/>
        </p:nvSpPr>
        <p:spPr>
          <a:xfrm>
            <a:off x="5958896" y="5225576"/>
            <a:ext cx="2586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Davis and Attwell,</a:t>
            </a:r>
            <a:r>
              <a:rPr lang="en-US" dirty="0"/>
              <a:t>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50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B070-2C02-DD90-100B-5AF1EFCC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August Krogh proposed a contractile role for pericytes in skeletal muscle</a:t>
            </a:r>
            <a:endParaRPr lang="en-GB" dirty="0"/>
          </a:p>
        </p:txBody>
      </p:sp>
      <p:pic>
        <p:nvPicPr>
          <p:cNvPr id="2052" name="Picture 4" descr="Guinea pig muscle">
            <a:extLst>
              <a:ext uri="{FF2B5EF4-FFF2-40B4-BE49-F238E27FC236}">
                <a16:creationId xmlns:a16="http://schemas.microsoft.com/office/drawing/2014/main" id="{76ECB88B-CF86-D03C-37BA-09B54F771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3"/>
          <a:stretch/>
        </p:blipFill>
        <p:spPr bwMode="auto">
          <a:xfrm>
            <a:off x="5220903" y="3925575"/>
            <a:ext cx="3273425" cy="196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92B938-9460-95AF-75CB-5E169E96C7FB}"/>
              </a:ext>
            </a:extLst>
          </p:cNvPr>
          <p:cNvSpPr txBox="1"/>
          <p:nvPr/>
        </p:nvSpPr>
        <p:spPr>
          <a:xfrm>
            <a:off x="0" y="56631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E2A25"/>
                </a:solidFill>
                <a:effectLst/>
                <a:latin typeface="Alfred Serif Regular"/>
              </a:rPr>
              <a:t>Schack August Steenberg Krogh</a:t>
            </a:r>
            <a:br>
              <a:rPr lang="en-US" dirty="0"/>
            </a:br>
            <a:r>
              <a:rPr lang="en-US" b="0" i="0" dirty="0">
                <a:solidFill>
                  <a:srgbClr val="2E2A25"/>
                </a:solidFill>
                <a:effectLst/>
                <a:latin typeface="Alfred Serif Regular"/>
              </a:rPr>
              <a:t>The Nobel Prize in Physiology or Medicine 1920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0F27A-C652-9576-039B-1B0445341AF6}"/>
              </a:ext>
            </a:extLst>
          </p:cNvPr>
          <p:cNvSpPr txBox="1"/>
          <p:nvPr/>
        </p:nvSpPr>
        <p:spPr>
          <a:xfrm>
            <a:off x="0" y="6423106"/>
            <a:ext cx="6392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2A25"/>
                </a:solidFill>
                <a:effectLst/>
                <a:latin typeface="Alfred Serif Regular"/>
              </a:rPr>
              <a:t>“for his discovery of the capillary motor regulating mechanism”</a:t>
            </a:r>
            <a:endParaRPr lang="en-GB" dirty="0"/>
          </a:p>
        </p:txBody>
      </p:sp>
      <p:pic>
        <p:nvPicPr>
          <p:cNvPr id="2058" name="Picture 10" descr="August Krogh – Facts - NobelPrize.org">
            <a:extLst>
              <a:ext uri="{FF2B5EF4-FFF2-40B4-BE49-F238E27FC236}">
                <a16:creationId xmlns:a16="http://schemas.microsoft.com/office/drawing/2014/main" id="{8E813C8E-7C79-D12C-6809-6D69E9A3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31" y="1753181"/>
            <a:ext cx="2457769" cy="36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uinea pig muscle">
            <a:extLst>
              <a:ext uri="{FF2B5EF4-FFF2-40B4-BE49-F238E27FC236}">
                <a16:creationId xmlns:a16="http://schemas.microsoft.com/office/drawing/2014/main" id="{EAB297B3-6F5C-A4F9-3EE0-E7C85CC2A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" b="76377"/>
          <a:stretch/>
        </p:blipFill>
        <p:spPr bwMode="auto">
          <a:xfrm>
            <a:off x="5220903" y="2752768"/>
            <a:ext cx="3273425" cy="11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F88706-A0AF-E0CB-9AB4-0F438DAB8358}"/>
              </a:ext>
            </a:extLst>
          </p:cNvPr>
          <p:cNvSpPr txBox="1"/>
          <p:nvPr/>
        </p:nvSpPr>
        <p:spPr>
          <a:xfrm>
            <a:off x="6318919" y="2383436"/>
            <a:ext cx="65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Rest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2C822-9C61-662F-52CC-65043AA84BE8}"/>
              </a:ext>
            </a:extLst>
          </p:cNvPr>
          <p:cNvSpPr txBox="1"/>
          <p:nvPr/>
        </p:nvSpPr>
        <p:spPr>
          <a:xfrm>
            <a:off x="6200384" y="3661821"/>
            <a:ext cx="10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Exercise</a:t>
            </a:r>
            <a:endParaRPr lang="en-GB" b="1" dirty="0"/>
          </a:p>
        </p:txBody>
      </p:sp>
      <p:pic>
        <p:nvPicPr>
          <p:cNvPr id="12" name="Picture 2" descr="Cross-section of muscle">
            <a:extLst>
              <a:ext uri="{FF2B5EF4-FFF2-40B4-BE49-F238E27FC236}">
                <a16:creationId xmlns:a16="http://schemas.microsoft.com/office/drawing/2014/main" id="{851B1B06-7F0F-34CA-579B-5860301DC8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019" y="2772754"/>
            <a:ext cx="3263900" cy="301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BAEC6-A808-C476-394C-5A9DCD202D9C}"/>
              </a:ext>
            </a:extLst>
          </p:cNvPr>
          <p:cNvSpPr txBox="1"/>
          <p:nvPr/>
        </p:nvSpPr>
        <p:spPr>
          <a:xfrm>
            <a:off x="6553200" y="1900683"/>
            <a:ext cx="368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Capillary recruitment hypothesis 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89300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2F7A-627F-6E03-EBDF-92BDC746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This theory is now disputed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F5BF4-9F4B-46E2-E729-60587538EC30}"/>
              </a:ext>
            </a:extLst>
          </p:cNvPr>
          <p:cNvSpPr txBox="1"/>
          <p:nvPr/>
        </p:nvSpPr>
        <p:spPr>
          <a:xfrm>
            <a:off x="1021394" y="1628170"/>
            <a:ext cx="45768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A) Krogh’s hypothesis</a:t>
            </a:r>
          </a:p>
          <a:p>
            <a:pPr algn="ctr"/>
            <a:r>
              <a:rPr lang="en-US" sz="3200" b="1" dirty="0"/>
              <a:t>“Capillary recruitment”</a:t>
            </a:r>
          </a:p>
          <a:p>
            <a:pPr algn="ctr"/>
            <a:r>
              <a:rPr lang="en-US" sz="3200" dirty="0"/>
              <a:t>All pericytes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A5156-4115-8C24-7D47-3D3F51078956}"/>
              </a:ext>
            </a:extLst>
          </p:cNvPr>
          <p:cNvSpPr txBox="1"/>
          <p:nvPr/>
        </p:nvSpPr>
        <p:spPr>
          <a:xfrm>
            <a:off x="6172677" y="1628170"/>
            <a:ext cx="52066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B) Contemporary view</a:t>
            </a:r>
          </a:p>
          <a:p>
            <a:pPr algn="ctr"/>
            <a:r>
              <a:rPr lang="en-US" sz="3200" b="1" dirty="0"/>
              <a:t>“Longitudinal recruitment”</a:t>
            </a:r>
          </a:p>
          <a:p>
            <a:pPr algn="ctr"/>
            <a:r>
              <a:rPr lang="en-US" sz="3200" dirty="0"/>
              <a:t>All arteriolar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BC926-1FA2-C630-8EDC-4759991C6EF0}"/>
              </a:ext>
            </a:extLst>
          </p:cNvPr>
          <p:cNvSpPr txBox="1"/>
          <p:nvPr/>
        </p:nvSpPr>
        <p:spPr>
          <a:xfrm>
            <a:off x="428263" y="3428999"/>
            <a:ext cx="11169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We want to know </a:t>
            </a:r>
            <a:r>
              <a:rPr lang="en-US" sz="3200" b="1" dirty="0"/>
              <a:t>whether pericytes are contractile in skeletal muscle </a:t>
            </a:r>
            <a:r>
              <a:rPr lang="en-US" sz="3200" dirty="0"/>
              <a:t>(based upon experimental data), so that we can </a:t>
            </a:r>
            <a:r>
              <a:rPr lang="en-US" sz="3200" b="1" dirty="0"/>
              <a:t>produce a physiologically accurate model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839268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2619</Words>
  <Application>Microsoft Office PowerPoint</Application>
  <PresentationFormat>Widescreen</PresentationFormat>
  <Paragraphs>421</Paragraphs>
  <Slides>63</Slides>
  <Notes>5</Notes>
  <HiddenSlides>0</HiddenSlides>
  <MMClips>6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Alfred Serif Regular</vt:lpstr>
      <vt:lpstr>Aptos</vt:lpstr>
      <vt:lpstr>Aptos Display</vt:lpstr>
      <vt:lpstr>Arial</vt:lpstr>
      <vt:lpstr>Roboto</vt:lpstr>
      <vt:lpstr>Roboto Mono Web</vt:lpstr>
      <vt:lpstr>Office Theme</vt:lpstr>
      <vt:lpstr>Prism 10</vt:lpstr>
      <vt:lpstr>GraphPad Prism Project</vt:lpstr>
      <vt:lpstr>Prism 9</vt:lpstr>
      <vt:lpstr>From anatomical images to functional models </vt:lpstr>
      <vt:lpstr>Aims</vt:lpstr>
      <vt:lpstr>PowerPoint Presentation</vt:lpstr>
      <vt:lpstr>How are vascular diameters regulated?</vt:lpstr>
      <vt:lpstr>How is blood flow regulated?</vt:lpstr>
      <vt:lpstr>Pericytes generally constrict focally</vt:lpstr>
      <vt:lpstr>However, pericyte capillary constriction still greatly contributes to vascular resistance</vt:lpstr>
      <vt:lpstr>August Krogh proposed a contractile role for pericytes in skeletal muscle</vt:lpstr>
      <vt:lpstr>This theory is now disputed</vt:lpstr>
      <vt:lpstr>PowerPoint Presentation</vt:lpstr>
      <vt:lpstr>The problem</vt:lpstr>
      <vt:lpstr>How would we approach looking at skeletal muscle blood flow </vt:lpstr>
      <vt:lpstr>The basics – choosing a physiological preparation to work with</vt:lpstr>
      <vt:lpstr>The basics – choosing a physiological preparation to work with</vt:lpstr>
      <vt:lpstr>The basics – choosing a physiological preparation to work with</vt:lpstr>
      <vt:lpstr>The basics – choosing a physiological preparation to work with</vt:lpstr>
      <vt:lpstr>In vitro use case – modelling calcium handling in cardiomyocytes</vt:lpstr>
      <vt:lpstr>The basics – choosing a physiological preparation to work with</vt:lpstr>
      <vt:lpstr>The basics – choosing a physiological preparation to work with</vt:lpstr>
      <vt:lpstr>Ex vivo use case – studying the isolated heart</vt:lpstr>
      <vt:lpstr>Ex vivo use case – modelling the cerebral vasculature</vt:lpstr>
      <vt:lpstr>The basics – choosing a physiological preparation to work with</vt:lpstr>
      <vt:lpstr>The basics – choosing a physiological preparation to work with</vt:lpstr>
      <vt:lpstr>In vivo use case – studying immune cell movement into the lung in influenza</vt:lpstr>
      <vt:lpstr>Take home</vt:lpstr>
      <vt:lpstr>How would we approach looking at skeletal muscle blood flow </vt:lpstr>
      <vt:lpstr>Basic overview of (fluorescence) light microscopy</vt:lpstr>
      <vt:lpstr>Every fluorescent molecule will have a point spread function limiting imaging resolution</vt:lpstr>
      <vt:lpstr>How the numerical aperture of the objective limits spatial resolution</vt:lpstr>
      <vt:lpstr>How the emission wavelength limits spatial resolution</vt:lpstr>
      <vt:lpstr>How the emission wavelength limits spatial resolution</vt:lpstr>
      <vt:lpstr>PowerPoint Presentation</vt:lpstr>
      <vt:lpstr>Take home</vt:lpstr>
      <vt:lpstr>Common types of light microscopy</vt:lpstr>
      <vt:lpstr>These techniques differ in how we deliver and collect light and each provide different advantages and disadvantages</vt:lpstr>
      <vt:lpstr>Wide field microscopy</vt:lpstr>
      <vt:lpstr>Wide-field example usage</vt:lpstr>
      <vt:lpstr>Confocal microscopy – basic principles</vt:lpstr>
      <vt:lpstr>Confocal microscopy – basic principles</vt:lpstr>
      <vt:lpstr>“3D” imaging with confocal microscopy</vt:lpstr>
      <vt:lpstr>Common variants of confocal microscopy</vt:lpstr>
      <vt:lpstr>Confocal microscopy example usages</vt:lpstr>
      <vt:lpstr>Spinning disk confocal microscopy example usage – tracking axonal action potentials</vt:lpstr>
      <vt:lpstr>Light sheet microscopy</vt:lpstr>
      <vt:lpstr>Lightsheet microscopy example usage</vt:lpstr>
      <vt:lpstr>Multiphoton microscopy principles</vt:lpstr>
      <vt:lpstr>Multiphoton microscopy achieves high imaging depth</vt:lpstr>
      <vt:lpstr>Multiphoton microscopy example usage</vt:lpstr>
      <vt:lpstr>Quick comparison of these techniques</vt:lpstr>
      <vt:lpstr>Take home</vt:lpstr>
      <vt:lpstr>How would we approach looking at skeletal muscle blood flow </vt:lpstr>
      <vt:lpstr>Low-resolution in vivo measurements of blood flow</vt:lpstr>
      <vt:lpstr>Measurements of blood flow at a capillary level can be achieved by multiphoton imaging</vt:lpstr>
      <vt:lpstr>Take home</vt:lpstr>
      <vt:lpstr>How would we approach looking at skeletal muscle blood flow </vt:lpstr>
      <vt:lpstr>Proteins are commonly localized via antibodies (ie in immunohistochemistry), dyes or via genetic reporter lines</vt:lpstr>
      <vt:lpstr>These methods can be used in conjunction with tissue clearing (or alternative methods) to improve volumetric imaging</vt:lpstr>
      <vt:lpstr>Take home</vt:lpstr>
      <vt:lpstr>The controversy</vt:lpstr>
      <vt:lpstr>PowerPoint Presentation</vt:lpstr>
      <vt:lpstr>Ex vivo imaging allows us to confirm pericytes are able to contract</vt:lpstr>
      <vt:lpstr>PowerPoint Presentation</vt:lpstr>
      <vt:lpstr>Now you are going to model (in a simplified way), what will happen to vascular resistance when we reverse resting noradrenergic pericyte contraction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harvey davis</dc:creator>
  <cp:lastModifiedBy>harvey davis</cp:lastModifiedBy>
  <cp:revision>4</cp:revision>
  <dcterms:created xsi:type="dcterms:W3CDTF">2026-02-05T19:09:55Z</dcterms:created>
  <dcterms:modified xsi:type="dcterms:W3CDTF">2026-02-09T19:32:02Z</dcterms:modified>
</cp:coreProperties>
</file>